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29"/>
  </p:notesMasterIdLst>
  <p:sldIdLst>
    <p:sldId id="266" r:id="rId5"/>
    <p:sldId id="267" r:id="rId6"/>
    <p:sldId id="319" r:id="rId7"/>
    <p:sldId id="313" r:id="rId8"/>
    <p:sldId id="278" r:id="rId9"/>
    <p:sldId id="295" r:id="rId10"/>
    <p:sldId id="294" r:id="rId11"/>
    <p:sldId id="331" r:id="rId12"/>
    <p:sldId id="315" r:id="rId13"/>
    <p:sldId id="316" r:id="rId14"/>
    <p:sldId id="326" r:id="rId15"/>
    <p:sldId id="332" r:id="rId16"/>
    <p:sldId id="333" r:id="rId17"/>
    <p:sldId id="334" r:id="rId18"/>
    <p:sldId id="335" r:id="rId19"/>
    <p:sldId id="336" r:id="rId20"/>
    <p:sldId id="337" r:id="rId21"/>
    <p:sldId id="338" r:id="rId22"/>
    <p:sldId id="339" r:id="rId23"/>
    <p:sldId id="342" r:id="rId24"/>
    <p:sldId id="340" r:id="rId25"/>
    <p:sldId id="341" r:id="rId26"/>
    <p:sldId id="343" r:id="rId27"/>
    <p:sldId id="312"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143DE4-14DC-F904-4F81-EF3098AE4761}" name="Mo Burke" initials="MB" userId="S::mo.burke@nyec.org::3412bc6f-2d65-48ec-911d-eea41dbe4a77" providerId="AD"/>
  <p188:author id="{8971EDF6-F9B3-AD3F-9D1B-434C085751A4}" name="Aaron Johnson" initials="" userId="S::Aaron.Johnson@nyec.org::3d308c0c-540a-4736-92a2-9858174b13a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F0A765-3DEF-4EA1-93AC-C70EDE637412}" v="3" dt="2025-05-15T12:57:56.7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38" autoAdjust="0"/>
    <p:restoredTop sz="87211" autoAdjust="0"/>
  </p:normalViewPr>
  <p:slideViewPr>
    <p:cSldViewPr snapToGrid="0" snapToObjects="1">
      <p:cViewPr varScale="1">
        <p:scale>
          <a:sx n="73" d="100"/>
          <a:sy n="73" d="100"/>
        </p:scale>
        <p:origin x="1056" y="44"/>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aker" userId="ec6199f2-1393-4d61-bf43-949919d0f5dc" providerId="ADAL" clId="{9CD8C34B-7C37-4432-A4C1-CA252555FF2B}"/>
    <pc:docChg chg="custSel modSld">
      <pc:chgData name="Jessica Baker" userId="ec6199f2-1393-4d61-bf43-949919d0f5dc" providerId="ADAL" clId="{9CD8C34B-7C37-4432-A4C1-CA252555FF2B}" dt="2025-04-04T19:44:29.100" v="4" actId="478"/>
      <pc:docMkLst>
        <pc:docMk/>
      </pc:docMkLst>
      <pc:sldChg chg="modSp mod">
        <pc:chgData name="Jessica Baker" userId="ec6199f2-1393-4d61-bf43-949919d0f5dc" providerId="ADAL" clId="{9CD8C34B-7C37-4432-A4C1-CA252555FF2B}" dt="2025-04-04T19:26:56.016" v="0" actId="20577"/>
        <pc:sldMkLst>
          <pc:docMk/>
          <pc:sldMk cId="2026064925" sldId="278"/>
        </pc:sldMkLst>
        <pc:spChg chg="mod">
          <ac:chgData name="Jessica Baker" userId="ec6199f2-1393-4d61-bf43-949919d0f5dc" providerId="ADAL" clId="{9CD8C34B-7C37-4432-A4C1-CA252555FF2B}" dt="2025-04-04T19:26:56.016" v="0" actId="20577"/>
          <ac:spMkLst>
            <pc:docMk/>
            <pc:sldMk cId="2026064925" sldId="278"/>
            <ac:spMk id="5" creationId="{5C5D5B0C-473B-A533-54B2-350AC7AFB583}"/>
          </ac:spMkLst>
        </pc:spChg>
      </pc:sldChg>
      <pc:sldChg chg="delSp mod">
        <pc:chgData name="Jessica Baker" userId="ec6199f2-1393-4d61-bf43-949919d0f5dc" providerId="ADAL" clId="{9CD8C34B-7C37-4432-A4C1-CA252555FF2B}" dt="2025-04-04T19:44:29.100" v="4" actId="478"/>
        <pc:sldMkLst>
          <pc:docMk/>
          <pc:sldMk cId="3440525472" sldId="312"/>
        </pc:sldMkLst>
      </pc:sldChg>
      <pc:sldChg chg="delSp mod">
        <pc:chgData name="Jessica Baker" userId="ec6199f2-1393-4d61-bf43-949919d0f5dc" providerId="ADAL" clId="{9CD8C34B-7C37-4432-A4C1-CA252555FF2B}" dt="2025-04-04T19:30:57.831" v="1" actId="478"/>
        <pc:sldMkLst>
          <pc:docMk/>
          <pc:sldMk cId="3543619744" sldId="333"/>
        </pc:sldMkLst>
      </pc:sldChg>
      <pc:sldChg chg="delSp modSp mod">
        <pc:chgData name="Jessica Baker" userId="ec6199f2-1393-4d61-bf43-949919d0f5dc" providerId="ADAL" clId="{9CD8C34B-7C37-4432-A4C1-CA252555FF2B}" dt="2025-04-04T19:38:18.649" v="3" actId="478"/>
        <pc:sldMkLst>
          <pc:docMk/>
          <pc:sldMk cId="368544005" sldId="341"/>
        </pc:sldMkLst>
        <pc:spChg chg="mod">
          <ac:chgData name="Jessica Baker" userId="ec6199f2-1393-4d61-bf43-949919d0f5dc" providerId="ADAL" clId="{9CD8C34B-7C37-4432-A4C1-CA252555FF2B}" dt="2025-04-04T19:37:42.814" v="2" actId="14100"/>
          <ac:spMkLst>
            <pc:docMk/>
            <pc:sldMk cId="368544005" sldId="341"/>
            <ac:spMk id="2" creationId="{A1841D1D-8D9C-1A5F-92E8-3A53A387F08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endParaRPr lang="en-US" dirty="0"/>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endParaRPr lang="en-US" dirty="0"/>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email">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hyperlink" Target="https://pmc.ncbi.nlm.nih.gov/articles/PMC2902465/" TargetMode="Externa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3</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fontScale="92500"/>
          </a:bodyPr>
          <a:lstStyle/>
          <a:p>
            <a:r>
              <a:rPr lang="en-US" sz="1600" dirty="0">
                <a:solidFill>
                  <a:srgbClr val="253746"/>
                </a:solidFill>
                <a:latin typeface="Noto Sans"/>
                <a:ea typeface="Noto Sans"/>
                <a:cs typeface="Noto Sans"/>
              </a:rPr>
              <a:t>Module 1.4 (Mental Health Conditions: Exploring Common Mental Health Conditions and Their Impact on Individuals and Communities)</a:t>
            </a:r>
            <a:endParaRPr lang="en-US" sz="1600" b="1" dirty="0">
              <a:solidFill>
                <a:srgbClr val="253746"/>
              </a:solidFill>
              <a:latin typeface="Noto Sans"/>
              <a:ea typeface="Noto Sans"/>
              <a:cs typeface="Noto Sans"/>
            </a:endParaRPr>
          </a:p>
          <a:p>
            <a:r>
              <a:rPr lang="en-US" sz="1600" dirty="0">
                <a:solidFill>
                  <a:srgbClr val="253746"/>
                </a:solidFill>
                <a:latin typeface="Noto Sans"/>
                <a:ea typeface="Noto Sans"/>
                <a:cs typeface="Noto Sans"/>
              </a:rPr>
              <a:t>Module 1.5 (Recovery and Resilience: Understanding the Recovery Process and Building Resilience)</a:t>
            </a:r>
          </a:p>
          <a:p>
            <a:endParaRPr lang="en-US" sz="1100" dirty="0">
              <a:latin typeface="Noto Sans"/>
              <a:ea typeface="Noto Sans"/>
              <a:cs typeface="Noto Sans"/>
            </a:endParaRPr>
          </a:p>
          <a:p>
            <a:endParaRPr lang="en-US" dirty="0"/>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rgbClr val="293745"/>
                </a:solidFill>
                <a:latin typeface="Noto Sans"/>
                <a:ea typeface="Noto Sans"/>
                <a:cs typeface="Noto Sans"/>
              </a:rPr>
              <a:t>Empowering Futures:</a:t>
            </a:r>
            <a:r>
              <a:rPr lang="en-US" sz="1400" dirty="0">
                <a:solidFill>
                  <a:srgbClr val="293745"/>
                </a:solidFill>
                <a:latin typeface="Noto Sans"/>
                <a:ea typeface="Noto Sans"/>
                <a:cs typeface="Noto Sans"/>
              </a:rPr>
              <a:t> A Mental Health </a:t>
            </a:r>
            <a:endParaRPr lang="en-US" sz="1400" dirty="0">
              <a:solidFill>
                <a:srgbClr val="000000"/>
              </a:solidFill>
              <a:latin typeface="Noto Sans"/>
              <a:ea typeface="Noto Sans"/>
              <a:cs typeface="Noto Sans"/>
            </a:endParaRPr>
          </a:p>
          <a:p>
            <a:r>
              <a:rPr lang="en-US" sz="1400" dirty="0">
                <a:solidFill>
                  <a:srgbClr val="293745"/>
                </a:solidFill>
                <a:latin typeface="Noto Sans"/>
                <a:ea typeface="Noto Sans"/>
                <a:cs typeface="Noto Sans"/>
              </a:rPr>
              <a:t>Pre-Apprenticeship Program for Young People</a:t>
            </a:r>
            <a:endParaRPr lang="en-US" sz="1400" dirty="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420C9-C041-4957-14A3-A03178989A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7EF6182-73AD-A346-F0B9-F1BB8180F028}"/>
              </a:ext>
            </a:extLst>
          </p:cNvPr>
          <p:cNvSpPr>
            <a:spLocks noGrp="1"/>
          </p:cNvSpPr>
          <p:nvPr>
            <p:ph type="title"/>
          </p:nvPr>
        </p:nvSpPr>
        <p:spPr/>
        <p:txBody>
          <a:bodyPr/>
          <a:lstStyle/>
          <a:p>
            <a:r>
              <a:rPr lang="en-US" dirty="0">
                <a:latin typeface="Noto Sans"/>
                <a:ea typeface="Noto Sans"/>
                <a:cs typeface="Noto Sans"/>
              </a:rPr>
              <a:t>Example Scenarios </a:t>
            </a:r>
            <a:endParaRPr lang="en-US" dirty="0"/>
          </a:p>
        </p:txBody>
      </p:sp>
      <p:sp>
        <p:nvSpPr>
          <p:cNvPr id="2" name="TextBox 1">
            <a:extLst>
              <a:ext uri="{FF2B5EF4-FFF2-40B4-BE49-F238E27FC236}">
                <a16:creationId xmlns:a16="http://schemas.microsoft.com/office/drawing/2014/main" id="{88180798-826A-0AF7-F892-CE038C19C107}"/>
              </a:ext>
            </a:extLst>
          </p:cNvPr>
          <p:cNvSpPr txBox="1"/>
          <p:nvPr/>
        </p:nvSpPr>
        <p:spPr>
          <a:xfrm>
            <a:off x="626003" y="1106051"/>
            <a:ext cx="7436292"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Individually, read through the case scenarios describing individuals experiencing mental health symptoms on your worksheet. Try to identify the possible mental health illnesses/conditions based on the information given to you. </a:t>
            </a:r>
            <a:endParaRPr lang="en-US" dirty="0">
              <a:latin typeface="Noto Sans"/>
              <a:ea typeface="Noto Sans"/>
              <a:cs typeface="Arial" panose="020B0604020202020204"/>
            </a:endParaRPr>
          </a:p>
          <a:p>
            <a:endParaRPr lang="en-US" dirty="0">
              <a:latin typeface="Noto Sans"/>
              <a:ea typeface="Noto Sans"/>
              <a:cs typeface="Noto Sans"/>
            </a:endParaRPr>
          </a:p>
          <a:p>
            <a:r>
              <a:rPr lang="en-US" dirty="0">
                <a:latin typeface="Noto Sans"/>
                <a:ea typeface="Noto Sans"/>
                <a:cs typeface="Noto Sans"/>
              </a:rPr>
              <a:t>If you are unsure, it is OK to write "Unsure – Need more information." If you do write this, try to think of a few more pieces of information that might help you diagnose the person's condition. </a:t>
            </a:r>
            <a:endParaRPr lang="en-US" dirty="0">
              <a:latin typeface="Arial" panose="020B0604020202020204"/>
              <a:ea typeface="Noto Sans"/>
              <a:cs typeface="Arial"/>
            </a:endParaRPr>
          </a:p>
          <a:p>
            <a:endParaRPr lang="en-US" dirty="0">
              <a:latin typeface="Noto Sans"/>
              <a:ea typeface="Noto Sans"/>
              <a:cs typeface="Noto Sans"/>
            </a:endParaRPr>
          </a:p>
          <a:p>
            <a:r>
              <a:rPr lang="en-US" dirty="0">
                <a:latin typeface="Noto Sans"/>
                <a:ea typeface="Noto Sans"/>
                <a:cs typeface="Noto Sans"/>
              </a:rPr>
              <a:t>When you're done, turn to the person next to you and compare your answers and rationale for those answers.</a:t>
            </a:r>
          </a:p>
        </p:txBody>
      </p:sp>
    </p:spTree>
    <p:extLst>
      <p:ext uri="{BB962C8B-B14F-4D97-AF65-F5344CB8AC3E}">
        <p14:creationId xmlns:p14="http://schemas.microsoft.com/office/powerpoint/2010/main" val="4252215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dirty="0">
                <a:latin typeface="Noto Sans"/>
                <a:ea typeface="Noto Sans"/>
                <a:cs typeface="Noto Sans"/>
              </a:rPr>
              <a:t>Brain (&amp; Bathroom) Break</a:t>
            </a:r>
            <a:endParaRPr lang="en-US" dirty="0"/>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Let's reconvene in 5 minutes.</a:t>
            </a:r>
            <a:endParaRPr lang="en-US" dirty="0"/>
          </a:p>
        </p:txBody>
      </p:sp>
    </p:spTree>
    <p:extLst>
      <p:ext uri="{BB962C8B-B14F-4D97-AF65-F5344CB8AC3E}">
        <p14:creationId xmlns:p14="http://schemas.microsoft.com/office/powerpoint/2010/main" val="9626476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F6065-8D4D-8270-5C05-C4361573823B}"/>
              </a:ext>
            </a:extLst>
          </p:cNvPr>
          <p:cNvSpPr>
            <a:spLocks noGrp="1"/>
          </p:cNvSpPr>
          <p:nvPr>
            <p:ph type="title"/>
          </p:nvPr>
        </p:nvSpPr>
        <p:spPr/>
        <p:txBody>
          <a:bodyPr>
            <a:normAutofit fontScale="90000"/>
          </a:bodyPr>
          <a:lstStyle/>
          <a:p>
            <a:r>
              <a:rPr lang="en-US" dirty="0">
                <a:latin typeface="Noto Sans"/>
                <a:ea typeface="Noto Sans"/>
                <a:cs typeface="Noto Sans"/>
              </a:rPr>
              <a:t>The Impact on Individuals, Families, and Communities</a:t>
            </a:r>
          </a:p>
        </p:txBody>
      </p:sp>
      <p:sp>
        <p:nvSpPr>
          <p:cNvPr id="3" name="Content Placeholder 2">
            <a:extLst>
              <a:ext uri="{FF2B5EF4-FFF2-40B4-BE49-F238E27FC236}">
                <a16:creationId xmlns:a16="http://schemas.microsoft.com/office/drawing/2014/main" id="{EA46B36B-0435-12E0-987A-8099DD1B99DC}"/>
              </a:ext>
            </a:extLst>
          </p:cNvPr>
          <p:cNvSpPr>
            <a:spLocks noGrp="1"/>
          </p:cNvSpPr>
          <p:nvPr>
            <p:ph sz="half" idx="1"/>
          </p:nvPr>
        </p:nvSpPr>
        <p:spPr>
          <a:xfrm>
            <a:off x="315500" y="1287363"/>
            <a:ext cx="2987770" cy="3307497"/>
          </a:xfrm>
        </p:spPr>
        <p:txBody>
          <a:bodyPr vert="horz" lIns="91440" tIns="45720" rIns="91440" bIns="45720" rtlCol="0" anchor="t">
            <a:normAutofit/>
          </a:bodyPr>
          <a:lstStyle/>
          <a:p>
            <a:r>
              <a:rPr lang="en-US" sz="1600" b="1" dirty="0">
                <a:latin typeface="Noto Sans"/>
                <a:ea typeface="Noto Sans"/>
                <a:cs typeface="Noto Sans"/>
              </a:rPr>
              <a:t>Individuals: </a:t>
            </a:r>
            <a:r>
              <a:rPr lang="en-US" sz="1600" dirty="0">
                <a:latin typeface="Noto Sans"/>
                <a:ea typeface="Noto Sans"/>
                <a:cs typeface="Noto Sans"/>
              </a:rPr>
              <a:t>Reduced quality of life; difficulty maintaining relationships or employment.</a:t>
            </a:r>
          </a:p>
        </p:txBody>
      </p:sp>
      <p:sp>
        <p:nvSpPr>
          <p:cNvPr id="4" name="Content Placeholder 3">
            <a:extLst>
              <a:ext uri="{FF2B5EF4-FFF2-40B4-BE49-F238E27FC236}">
                <a16:creationId xmlns:a16="http://schemas.microsoft.com/office/drawing/2014/main" id="{66D2D0A4-5162-5CD9-15A7-991949AB7DAD}"/>
              </a:ext>
            </a:extLst>
          </p:cNvPr>
          <p:cNvSpPr>
            <a:spLocks noGrp="1"/>
          </p:cNvSpPr>
          <p:nvPr>
            <p:ph sz="half" idx="2"/>
          </p:nvPr>
        </p:nvSpPr>
        <p:spPr/>
        <p:txBody>
          <a:bodyPr vert="horz" lIns="91440" tIns="45720" rIns="91440" bIns="45720" rtlCol="0" anchor="t">
            <a:normAutofit/>
          </a:bodyPr>
          <a:lstStyle/>
          <a:p>
            <a:r>
              <a:rPr lang="en-US" sz="1600" b="1" dirty="0">
                <a:latin typeface="Noto Sans"/>
                <a:ea typeface="Noto Sans"/>
                <a:cs typeface="Noto Sans"/>
              </a:rPr>
              <a:t>Families: </a:t>
            </a:r>
            <a:r>
              <a:rPr lang="en-US" sz="1600" dirty="0">
                <a:latin typeface="Noto Sans"/>
                <a:ea typeface="Noto Sans"/>
                <a:cs typeface="Noto Sans"/>
              </a:rPr>
              <a:t>Increased emotional and financial strain; shifts in roles and responsibilities.</a:t>
            </a:r>
          </a:p>
        </p:txBody>
      </p:sp>
      <p:sp>
        <p:nvSpPr>
          <p:cNvPr id="5" name="Content Placeholder 4">
            <a:extLst>
              <a:ext uri="{FF2B5EF4-FFF2-40B4-BE49-F238E27FC236}">
                <a16:creationId xmlns:a16="http://schemas.microsoft.com/office/drawing/2014/main" id="{212C9B52-795B-5096-8694-BAEE01696F2C}"/>
              </a:ext>
            </a:extLst>
          </p:cNvPr>
          <p:cNvSpPr>
            <a:spLocks noGrp="1"/>
          </p:cNvSpPr>
          <p:nvPr>
            <p:ph sz="half" idx="10"/>
          </p:nvPr>
        </p:nvSpPr>
        <p:spPr/>
        <p:txBody>
          <a:bodyPr vert="horz" lIns="91440" tIns="45720" rIns="91440" bIns="45720" rtlCol="0" anchor="t">
            <a:normAutofit/>
          </a:bodyPr>
          <a:lstStyle/>
          <a:p>
            <a:r>
              <a:rPr lang="en-US" sz="1600" b="1" dirty="0">
                <a:latin typeface="Noto Sans"/>
                <a:ea typeface="Noto Sans"/>
                <a:cs typeface="Noto Sans"/>
              </a:rPr>
              <a:t>Communities:</a:t>
            </a:r>
            <a:r>
              <a:rPr lang="en-US" sz="1600" dirty="0">
                <a:latin typeface="Noto Sans"/>
                <a:ea typeface="Noto Sans"/>
                <a:cs typeface="Noto Sans"/>
              </a:rPr>
              <a:t> Loss of productivity, increased healthcare costs, and stigma-related barriers. </a:t>
            </a:r>
          </a:p>
        </p:txBody>
      </p:sp>
      <p:sp>
        <p:nvSpPr>
          <p:cNvPr id="6" name="TextBox 5">
            <a:extLst>
              <a:ext uri="{FF2B5EF4-FFF2-40B4-BE49-F238E27FC236}">
                <a16:creationId xmlns:a16="http://schemas.microsoft.com/office/drawing/2014/main" id="{2DFE7623-88A0-D10F-4D10-0C63DACDB510}"/>
              </a:ext>
            </a:extLst>
          </p:cNvPr>
          <p:cNvSpPr txBox="1"/>
          <p:nvPr/>
        </p:nvSpPr>
        <p:spPr>
          <a:xfrm>
            <a:off x="649788" y="2841842"/>
            <a:ext cx="786791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u="sng" dirty="0">
                <a:latin typeface="Noto Sans"/>
                <a:ea typeface="Noto Sans"/>
                <a:cs typeface="Arial"/>
              </a:rPr>
              <a:t>Quick group discussion:</a:t>
            </a:r>
            <a:r>
              <a:rPr lang="en-US" sz="2400" dirty="0">
                <a:latin typeface="Noto Sans"/>
                <a:ea typeface="Noto Sans"/>
                <a:cs typeface="Arial"/>
              </a:rPr>
              <a:t> </a:t>
            </a:r>
            <a:r>
              <a:rPr lang="en-US" sz="2400" i="1" dirty="0">
                <a:latin typeface="Noto Sans"/>
                <a:ea typeface="Noto Sans"/>
                <a:cs typeface="Arial"/>
              </a:rPr>
              <a:t>In what ways do mental health challenges ripple outward to affect families and communities? Share examples or observations.</a:t>
            </a:r>
            <a:endParaRPr lang="en-US" sz="2400" dirty="0">
              <a:latin typeface="Noto Sans"/>
              <a:ea typeface="Noto Sans"/>
            </a:endParaRPr>
          </a:p>
        </p:txBody>
      </p:sp>
    </p:spTree>
    <p:extLst>
      <p:ext uri="{BB962C8B-B14F-4D97-AF65-F5344CB8AC3E}">
        <p14:creationId xmlns:p14="http://schemas.microsoft.com/office/powerpoint/2010/main" val="2875232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CC458-A586-29B6-AAA6-6811D31058C2}"/>
              </a:ext>
            </a:extLst>
          </p:cNvPr>
          <p:cNvSpPr>
            <a:spLocks noGrp="1"/>
          </p:cNvSpPr>
          <p:nvPr>
            <p:ph type="ctrTitle"/>
          </p:nvPr>
        </p:nvSpPr>
        <p:spPr/>
        <p:txBody>
          <a:bodyPr/>
          <a:lstStyle/>
          <a:p>
            <a:r>
              <a:rPr lang="en-US" dirty="0">
                <a:latin typeface="Noto Sans"/>
                <a:ea typeface="Noto Sans"/>
                <a:cs typeface="Noto Sans"/>
              </a:rPr>
              <a:t>Evidence-based Treatments and Interventions </a:t>
            </a:r>
          </a:p>
        </p:txBody>
      </p:sp>
    </p:spTree>
    <p:extLst>
      <p:ext uri="{BB962C8B-B14F-4D97-AF65-F5344CB8AC3E}">
        <p14:creationId xmlns:p14="http://schemas.microsoft.com/office/powerpoint/2010/main" val="3543619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4E1B89-2324-1A8C-FB14-179D96321D4B}"/>
              </a:ext>
            </a:extLst>
          </p:cNvPr>
          <p:cNvSpPr>
            <a:spLocks noGrp="1"/>
          </p:cNvSpPr>
          <p:nvPr>
            <p:ph idx="1"/>
          </p:nvPr>
        </p:nvSpPr>
        <p:spPr>
          <a:xfrm>
            <a:off x="565828" y="981244"/>
            <a:ext cx="8588415" cy="3291840"/>
          </a:xfrm>
        </p:spPr>
        <p:txBody>
          <a:bodyPr vert="horz" lIns="91440" tIns="45720" rIns="91440" bIns="45720" rtlCol="0" anchor="t">
            <a:normAutofit/>
          </a:bodyPr>
          <a:lstStyle/>
          <a:p>
            <a:r>
              <a:rPr lang="en-US" sz="2000" dirty="0">
                <a:latin typeface="Noto Sans"/>
                <a:ea typeface="Noto Sans"/>
                <a:cs typeface="Noto Sans"/>
              </a:rPr>
              <a:t>Also known as talk therapy, this involves working with a trained therapist to address mental health issues. Common types include:</a:t>
            </a:r>
          </a:p>
        </p:txBody>
      </p:sp>
      <p:sp>
        <p:nvSpPr>
          <p:cNvPr id="3" name="Title 2">
            <a:extLst>
              <a:ext uri="{FF2B5EF4-FFF2-40B4-BE49-F238E27FC236}">
                <a16:creationId xmlns:a16="http://schemas.microsoft.com/office/drawing/2014/main" id="{63C774BF-BF22-4D10-F1D2-F66F21064C02}"/>
              </a:ext>
            </a:extLst>
          </p:cNvPr>
          <p:cNvSpPr>
            <a:spLocks noGrp="1"/>
          </p:cNvSpPr>
          <p:nvPr>
            <p:ph type="title"/>
          </p:nvPr>
        </p:nvSpPr>
        <p:spPr/>
        <p:txBody>
          <a:bodyPr/>
          <a:lstStyle/>
          <a:p>
            <a:pPr marL="457200" indent="-457200">
              <a:buAutoNum type="arabicParenR"/>
            </a:pPr>
            <a:r>
              <a:rPr lang="en-US" dirty="0">
                <a:latin typeface="Noto Sans"/>
                <a:ea typeface="Noto Sans"/>
                <a:cs typeface="Noto Sans"/>
              </a:rPr>
              <a:t>Psychotherapy</a:t>
            </a:r>
            <a:endParaRPr lang="en-US" dirty="0"/>
          </a:p>
        </p:txBody>
      </p:sp>
      <p:sp>
        <p:nvSpPr>
          <p:cNvPr id="6" name="TextBox 5">
            <a:extLst>
              <a:ext uri="{FF2B5EF4-FFF2-40B4-BE49-F238E27FC236}">
                <a16:creationId xmlns:a16="http://schemas.microsoft.com/office/drawing/2014/main" id="{9E53ACB1-901C-F4D2-190F-72D98BA3F460}"/>
              </a:ext>
            </a:extLst>
          </p:cNvPr>
          <p:cNvSpPr txBox="1"/>
          <p:nvPr/>
        </p:nvSpPr>
        <p:spPr>
          <a:xfrm>
            <a:off x="1688770" y="2043403"/>
            <a:ext cx="8392274"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solidFill>
                  <a:srgbClr val="FFFFFF"/>
                </a:solidFill>
                <a:latin typeface="Noto Sans"/>
                <a:ea typeface="Noto Sans"/>
                <a:cs typeface="Noto Sans"/>
              </a:rPr>
              <a:t>Helps you change negative thought patterns and behaviors.</a:t>
            </a:r>
            <a:endParaRPr lang="en-US" sz="2000" dirty="0">
              <a:solidFill>
                <a:srgbClr val="FFFFFF"/>
              </a:solidFill>
              <a:latin typeface="Noto Sans"/>
              <a:ea typeface="Noto Sans"/>
              <a:cs typeface="Noto Sans"/>
            </a:endParaRPr>
          </a:p>
          <a:p>
            <a:endParaRPr lang="en-US" sz="2800" dirty="0">
              <a:solidFill>
                <a:srgbClr val="FFFFFF"/>
              </a:solidFill>
              <a:latin typeface="Noto Sans"/>
              <a:ea typeface="Noto Sans"/>
              <a:cs typeface="Noto Sans"/>
            </a:endParaRPr>
          </a:p>
        </p:txBody>
      </p:sp>
      <p:sp>
        <p:nvSpPr>
          <p:cNvPr id="8" name="Content Placeholder 4">
            <a:extLst>
              <a:ext uri="{FF2B5EF4-FFF2-40B4-BE49-F238E27FC236}">
                <a16:creationId xmlns:a16="http://schemas.microsoft.com/office/drawing/2014/main" id="{F3BDD0F7-C649-51BC-74C1-22D86FC0E098}"/>
              </a:ext>
            </a:extLst>
          </p:cNvPr>
          <p:cNvSpPr txBox="1">
            <a:spLocks/>
          </p:cNvSpPr>
          <p:nvPr/>
        </p:nvSpPr>
        <p:spPr>
          <a:xfrm>
            <a:off x="1511220" y="1794945"/>
            <a:ext cx="4233440" cy="3291840"/>
          </a:xfrm>
          <a:prstGeom prst="rect">
            <a:avLst/>
          </a:prstGeom>
        </p:spPr>
        <p:txBody>
          <a:bodyPr vert="horz" lIns="91440" tIns="45720" rIns="91440" bIns="45720" rtlCol="0" anchor="t">
            <a:no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600" b="1" dirty="0">
                <a:solidFill>
                  <a:srgbClr val="FFFFFF"/>
                </a:solidFill>
                <a:latin typeface="Noto Sans"/>
                <a:ea typeface="Noto Sans"/>
                <a:cs typeface="Noto Sans"/>
              </a:rPr>
              <a:t>Cognitive Behavioral Therapy (CBT)</a:t>
            </a:r>
            <a:endParaRPr lang="en-US" sz="1600" b="1" dirty="0">
              <a:solidFill>
                <a:srgbClr val="FFFFFF"/>
              </a:solidFill>
            </a:endParaRPr>
          </a:p>
          <a:p>
            <a:endParaRPr lang="en-US" sz="1600" b="1" dirty="0">
              <a:solidFill>
                <a:srgbClr val="FFFFFF"/>
              </a:solidFill>
            </a:endParaRPr>
          </a:p>
          <a:p>
            <a:endParaRPr lang="en-US" sz="1600" b="1" dirty="0">
              <a:solidFill>
                <a:srgbClr val="FFFFFF"/>
              </a:solidFill>
            </a:endParaRPr>
          </a:p>
          <a:p>
            <a:r>
              <a:rPr lang="en-US" sz="1600" b="1" dirty="0">
                <a:solidFill>
                  <a:srgbClr val="FFFFFF"/>
                </a:solidFill>
                <a:latin typeface="Noto Sans"/>
                <a:ea typeface="Noto Sans"/>
                <a:cs typeface="Noto Sans"/>
              </a:rPr>
              <a:t>Trauma-Focused Therapy</a:t>
            </a:r>
            <a:endParaRPr lang="en-US" sz="1600" b="1" dirty="0">
              <a:solidFill>
                <a:srgbClr val="FFFFFF"/>
              </a:solidFill>
            </a:endParaRPr>
          </a:p>
          <a:p>
            <a:endParaRPr lang="en-US" sz="1600" b="1" dirty="0">
              <a:solidFill>
                <a:srgbClr val="FFFFFF"/>
              </a:solidFill>
            </a:endParaRPr>
          </a:p>
          <a:p>
            <a:endParaRPr lang="en-US" sz="1600" b="1" dirty="0">
              <a:solidFill>
                <a:srgbClr val="FFFFFF"/>
              </a:solidFill>
            </a:endParaRPr>
          </a:p>
          <a:p>
            <a:r>
              <a:rPr lang="en-US" sz="1600" b="1" dirty="0">
                <a:solidFill>
                  <a:srgbClr val="FFFFFF"/>
                </a:solidFill>
                <a:latin typeface="Noto Sans"/>
                <a:ea typeface="Noto Sans"/>
                <a:cs typeface="Noto Sans"/>
              </a:rPr>
              <a:t>Interpersonal Therapy</a:t>
            </a:r>
            <a:endParaRPr lang="en-US" sz="1400" b="1" dirty="0">
              <a:solidFill>
                <a:srgbClr val="FFFFFF"/>
              </a:solidFill>
            </a:endParaRPr>
          </a:p>
        </p:txBody>
      </p:sp>
      <p:sp>
        <p:nvSpPr>
          <p:cNvPr id="10" name="TextBox 9">
            <a:extLst>
              <a:ext uri="{FF2B5EF4-FFF2-40B4-BE49-F238E27FC236}">
                <a16:creationId xmlns:a16="http://schemas.microsoft.com/office/drawing/2014/main" id="{D1F2DE9A-F7F4-0B46-DBD7-832825D154DA}"/>
              </a:ext>
            </a:extLst>
          </p:cNvPr>
          <p:cNvSpPr txBox="1"/>
          <p:nvPr/>
        </p:nvSpPr>
        <p:spPr>
          <a:xfrm>
            <a:off x="1688458" y="3138910"/>
            <a:ext cx="8812672"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solidFill>
                  <a:srgbClr val="FFFFFF"/>
                </a:solidFill>
                <a:latin typeface="Noto Sans"/>
                <a:ea typeface="Noto Sans"/>
                <a:cs typeface="Noto Sans"/>
              </a:rPr>
              <a:t>Specifically designed to help people heal from past traumatic experiences.</a:t>
            </a:r>
          </a:p>
        </p:txBody>
      </p:sp>
      <p:sp>
        <p:nvSpPr>
          <p:cNvPr id="12" name="TextBox 11">
            <a:extLst>
              <a:ext uri="{FF2B5EF4-FFF2-40B4-BE49-F238E27FC236}">
                <a16:creationId xmlns:a16="http://schemas.microsoft.com/office/drawing/2014/main" id="{B535C4B8-054D-9D29-43DA-3348CBB3A5B6}"/>
              </a:ext>
            </a:extLst>
          </p:cNvPr>
          <p:cNvSpPr txBox="1"/>
          <p:nvPr/>
        </p:nvSpPr>
        <p:spPr>
          <a:xfrm>
            <a:off x="1688457" y="4122758"/>
            <a:ext cx="8552243"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solidFill>
                  <a:srgbClr val="FFFFFF"/>
                </a:solidFill>
                <a:latin typeface="Noto Sans"/>
                <a:ea typeface="Noto Sans"/>
                <a:cs typeface="Noto Sans"/>
              </a:rPr>
              <a:t>Focuses on improving your relationships and social skills to boost emotional well-being.</a:t>
            </a:r>
          </a:p>
        </p:txBody>
      </p:sp>
    </p:spTree>
    <p:extLst>
      <p:ext uri="{BB962C8B-B14F-4D97-AF65-F5344CB8AC3E}">
        <p14:creationId xmlns:p14="http://schemas.microsoft.com/office/powerpoint/2010/main" val="16651369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05718-7850-D740-383C-3CA5ECE947F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9BC285A-9F22-D2DE-EC44-C94E0B106DFB}"/>
              </a:ext>
            </a:extLst>
          </p:cNvPr>
          <p:cNvSpPr>
            <a:spLocks noGrp="1"/>
          </p:cNvSpPr>
          <p:nvPr>
            <p:ph idx="1"/>
          </p:nvPr>
        </p:nvSpPr>
        <p:spPr>
          <a:xfrm>
            <a:off x="565828" y="981244"/>
            <a:ext cx="7727548" cy="3682582"/>
          </a:xfrm>
        </p:spPr>
        <p:txBody>
          <a:bodyPr vert="horz" lIns="91440" tIns="45720" rIns="91440" bIns="45720" rtlCol="0" anchor="t">
            <a:normAutofit fontScale="92500" lnSpcReduction="10000"/>
          </a:bodyPr>
          <a:lstStyle/>
          <a:p>
            <a:r>
              <a:rPr lang="en-US" sz="2000" dirty="0">
                <a:latin typeface="Noto Sans"/>
                <a:ea typeface="Noto Sans"/>
                <a:cs typeface="Noto Sans"/>
              </a:rPr>
              <a:t>Medication is prescribed by a healthcare provider to help manage mental health symptoms. Common types include:</a:t>
            </a:r>
          </a:p>
          <a:p>
            <a:endParaRPr lang="en-US" sz="2400" dirty="0">
              <a:latin typeface="Noto Sans"/>
              <a:ea typeface="Noto Sans"/>
              <a:cs typeface="Noto Sans"/>
            </a:endParaRPr>
          </a:p>
          <a:p>
            <a:pPr lvl="1">
              <a:buFont typeface="Courier New" panose="020B0604020202020204" pitchFamily="34" charset="0"/>
              <a:buChar char="o"/>
            </a:pPr>
            <a:r>
              <a:rPr lang="en-US" sz="1800" b="1" i="1" dirty="0">
                <a:latin typeface="Noto Sans"/>
                <a:ea typeface="Noto Sans"/>
                <a:cs typeface="Noto Sans"/>
              </a:rPr>
              <a:t>Antidepressants:</a:t>
            </a:r>
            <a:r>
              <a:rPr lang="en-US" sz="1800" dirty="0">
                <a:latin typeface="Noto Sans"/>
                <a:ea typeface="Noto Sans"/>
                <a:cs typeface="Noto Sans"/>
              </a:rPr>
              <a:t> Help reduce symptoms of depression by balancing brain chemicals.</a:t>
            </a:r>
          </a:p>
          <a:p>
            <a:pPr lvl="1">
              <a:buFont typeface="Courier New" panose="020B0604020202020204" pitchFamily="34" charset="0"/>
              <a:buChar char="o"/>
            </a:pPr>
            <a:endParaRPr lang="en-US" sz="1800" dirty="0">
              <a:latin typeface="Noto Sans"/>
              <a:ea typeface="Noto Sans"/>
              <a:cs typeface="Noto Sans"/>
            </a:endParaRPr>
          </a:p>
          <a:p>
            <a:pPr lvl="1">
              <a:buFont typeface="Courier New" panose="020B0604020202020204" pitchFamily="34" charset="0"/>
              <a:buChar char="o"/>
            </a:pPr>
            <a:r>
              <a:rPr lang="en-US" sz="1800" b="1" i="1" dirty="0">
                <a:latin typeface="Noto Sans"/>
                <a:ea typeface="Noto Sans"/>
                <a:cs typeface="Noto Sans"/>
              </a:rPr>
              <a:t>Anti-Anxiety Medications:</a:t>
            </a:r>
            <a:r>
              <a:rPr lang="en-US" sz="1800" b="1" dirty="0">
                <a:latin typeface="Noto Sans"/>
                <a:ea typeface="Noto Sans"/>
                <a:cs typeface="Noto Sans"/>
              </a:rPr>
              <a:t> </a:t>
            </a:r>
            <a:r>
              <a:rPr lang="en-US" sz="1800" dirty="0">
                <a:latin typeface="Noto Sans"/>
                <a:ea typeface="Noto Sans"/>
                <a:cs typeface="Noto Sans"/>
              </a:rPr>
              <a:t>Reduce feelings of anxiety and promote calmness.</a:t>
            </a:r>
          </a:p>
          <a:p>
            <a:pPr lvl="1">
              <a:buFont typeface="Courier New" panose="020B0604020202020204" pitchFamily="34" charset="0"/>
              <a:buChar char="o"/>
            </a:pPr>
            <a:endParaRPr lang="en-US" sz="1800" dirty="0">
              <a:latin typeface="Noto Sans"/>
              <a:ea typeface="Noto Sans"/>
              <a:cs typeface="Noto Sans"/>
            </a:endParaRPr>
          </a:p>
          <a:p>
            <a:pPr lvl="1">
              <a:buFont typeface="Courier New" panose="020B0604020202020204" pitchFamily="34" charset="0"/>
              <a:buChar char="o"/>
            </a:pPr>
            <a:r>
              <a:rPr lang="en-US" sz="1800" b="1" i="1" dirty="0">
                <a:latin typeface="Noto Sans"/>
                <a:ea typeface="Noto Sans"/>
                <a:cs typeface="Noto Sans"/>
              </a:rPr>
              <a:t>Mood Stabilizers:</a:t>
            </a:r>
            <a:r>
              <a:rPr lang="en-US" sz="1800" b="1" dirty="0">
                <a:latin typeface="Noto Sans"/>
                <a:ea typeface="Noto Sans"/>
                <a:cs typeface="Noto Sans"/>
              </a:rPr>
              <a:t> </a:t>
            </a:r>
            <a:r>
              <a:rPr lang="en-US" sz="1800" dirty="0">
                <a:latin typeface="Noto Sans"/>
                <a:ea typeface="Noto Sans"/>
                <a:cs typeface="Noto Sans"/>
              </a:rPr>
              <a:t>Help control extreme mood swings, often used for conditions like bipolar disorder.</a:t>
            </a:r>
          </a:p>
          <a:p>
            <a:endParaRPr lang="en-US" sz="2400" dirty="0">
              <a:latin typeface="Noto Sans"/>
              <a:ea typeface="Noto Sans"/>
              <a:cs typeface="Noto Sans"/>
            </a:endParaRPr>
          </a:p>
        </p:txBody>
      </p:sp>
      <p:sp>
        <p:nvSpPr>
          <p:cNvPr id="3" name="Title 2">
            <a:extLst>
              <a:ext uri="{FF2B5EF4-FFF2-40B4-BE49-F238E27FC236}">
                <a16:creationId xmlns:a16="http://schemas.microsoft.com/office/drawing/2014/main" id="{7DA18230-828A-2FA2-2597-1ABCFF34441E}"/>
              </a:ext>
            </a:extLst>
          </p:cNvPr>
          <p:cNvSpPr>
            <a:spLocks noGrp="1"/>
          </p:cNvSpPr>
          <p:nvPr>
            <p:ph type="title"/>
          </p:nvPr>
        </p:nvSpPr>
        <p:spPr/>
        <p:txBody>
          <a:bodyPr/>
          <a:lstStyle/>
          <a:p>
            <a:r>
              <a:rPr lang="en-US" dirty="0">
                <a:latin typeface="Noto Sans"/>
                <a:ea typeface="Noto Sans"/>
                <a:cs typeface="Noto Sans"/>
              </a:rPr>
              <a:t>2) Medication</a:t>
            </a:r>
            <a:endParaRPr lang="en-US" dirty="0"/>
          </a:p>
        </p:txBody>
      </p:sp>
    </p:spTree>
    <p:extLst>
      <p:ext uri="{BB962C8B-B14F-4D97-AF65-F5344CB8AC3E}">
        <p14:creationId xmlns:p14="http://schemas.microsoft.com/office/powerpoint/2010/main" val="954259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C6F296-F47D-3C38-F704-16B87AF008FA}"/>
              </a:ext>
            </a:extLst>
          </p:cNvPr>
          <p:cNvSpPr>
            <a:spLocks noGrp="1"/>
          </p:cNvSpPr>
          <p:nvPr>
            <p:ph idx="1"/>
          </p:nvPr>
        </p:nvSpPr>
        <p:spPr>
          <a:xfrm>
            <a:off x="565828" y="1205503"/>
            <a:ext cx="7886700" cy="3589020"/>
          </a:xfrm>
        </p:spPr>
        <p:txBody>
          <a:bodyPr vert="horz" lIns="91440" tIns="45720" rIns="91440" bIns="45720" rtlCol="0" anchor="t">
            <a:normAutofit fontScale="92500"/>
          </a:bodyPr>
          <a:lstStyle/>
          <a:p>
            <a:pPr lvl="1">
              <a:buFont typeface="Arial" panose="020B0604020202020204" pitchFamily="34" charset="0"/>
              <a:buChar char="•"/>
            </a:pPr>
            <a:r>
              <a:rPr lang="en-US" sz="2000" b="1" dirty="0">
                <a:latin typeface="Noto Sans"/>
                <a:ea typeface="Noto Sans"/>
                <a:cs typeface="Noto Sans"/>
              </a:rPr>
              <a:t>Lifestyle Interventions</a:t>
            </a:r>
            <a:r>
              <a:rPr lang="en-US" sz="2000" dirty="0">
                <a:latin typeface="Noto Sans"/>
                <a:ea typeface="Noto Sans"/>
                <a:cs typeface="Noto Sans"/>
              </a:rPr>
              <a:t>: Everyday activities and habits that support mental health, including:</a:t>
            </a:r>
            <a:endParaRPr lang="en-US"/>
          </a:p>
          <a:p>
            <a:pPr lvl="2">
              <a:buFont typeface="System Font Regular" panose="020B0604020202020204" pitchFamily="34" charset="0"/>
              <a:buChar char="▸"/>
            </a:pPr>
            <a:r>
              <a:rPr lang="en-US" sz="2000" b="1" i="1" dirty="0">
                <a:latin typeface="Noto Sans"/>
                <a:ea typeface="Noto Sans"/>
                <a:cs typeface="Noto Sans"/>
              </a:rPr>
              <a:t>Exercise: </a:t>
            </a:r>
            <a:r>
              <a:rPr lang="en-US" sz="2000" dirty="0">
                <a:latin typeface="Noto Sans"/>
                <a:ea typeface="Noto Sans"/>
                <a:cs typeface="Noto Sans"/>
              </a:rPr>
              <a:t>Physical activity that boosts mood and reduces stress.</a:t>
            </a:r>
          </a:p>
          <a:p>
            <a:pPr lvl="2">
              <a:buFont typeface="System Font Regular" panose="020B0604020202020204" pitchFamily="34" charset="0"/>
              <a:buChar char="▸"/>
            </a:pPr>
            <a:endParaRPr lang="en-US" sz="2000" dirty="0">
              <a:latin typeface="Noto Sans"/>
              <a:ea typeface="Noto Sans"/>
              <a:cs typeface="Noto Sans"/>
            </a:endParaRPr>
          </a:p>
          <a:p>
            <a:pPr lvl="2">
              <a:buFont typeface="System Font Regular" panose="020B0604020202020204" pitchFamily="34" charset="0"/>
              <a:buChar char="▸"/>
            </a:pPr>
            <a:r>
              <a:rPr lang="en-US" sz="2000" b="1" i="1" dirty="0">
                <a:latin typeface="Noto Sans"/>
                <a:ea typeface="Noto Sans"/>
                <a:cs typeface="Noto Sans"/>
              </a:rPr>
              <a:t>Mindfulness Practices:</a:t>
            </a:r>
            <a:r>
              <a:rPr lang="en-US" sz="2000" i="1" dirty="0">
                <a:latin typeface="Noto Sans"/>
                <a:ea typeface="Noto Sans"/>
                <a:cs typeface="Noto Sans"/>
              </a:rPr>
              <a:t> </a:t>
            </a:r>
            <a:r>
              <a:rPr lang="en-US" sz="2000" dirty="0">
                <a:latin typeface="Noto Sans"/>
                <a:ea typeface="Noto Sans"/>
                <a:cs typeface="Noto Sans"/>
              </a:rPr>
              <a:t>Techniques like meditation or deep breathing that help you stay present and calm.</a:t>
            </a:r>
          </a:p>
          <a:p>
            <a:pPr lvl="2">
              <a:buFont typeface="System Font Regular" panose="020B0604020202020204" pitchFamily="34" charset="0"/>
              <a:buChar char="▸"/>
            </a:pPr>
            <a:endParaRPr lang="en-US" sz="2000" dirty="0">
              <a:latin typeface="Noto Sans"/>
              <a:ea typeface="Noto Sans"/>
              <a:cs typeface="Noto Sans"/>
            </a:endParaRPr>
          </a:p>
          <a:p>
            <a:pPr lvl="2">
              <a:buFont typeface="System Font Regular" panose="020B0604020202020204" pitchFamily="34" charset="0"/>
              <a:buChar char="▸"/>
            </a:pPr>
            <a:r>
              <a:rPr lang="en-US" sz="2000" b="1" i="1" dirty="0">
                <a:latin typeface="Noto Sans"/>
                <a:ea typeface="Noto Sans"/>
                <a:cs typeface="Noto Sans"/>
              </a:rPr>
              <a:t>Stress Management:</a:t>
            </a:r>
            <a:r>
              <a:rPr lang="en-US" sz="2000" dirty="0">
                <a:latin typeface="Noto Sans"/>
                <a:ea typeface="Noto Sans"/>
                <a:cs typeface="Noto Sans"/>
              </a:rPr>
              <a:t> Strategies to reduce and cope with stress, such as time management or engaging in hobbies.</a:t>
            </a:r>
          </a:p>
          <a:p>
            <a:endParaRPr lang="en-US" dirty="0"/>
          </a:p>
        </p:txBody>
      </p:sp>
      <p:sp>
        <p:nvSpPr>
          <p:cNvPr id="3" name="Title 2">
            <a:extLst>
              <a:ext uri="{FF2B5EF4-FFF2-40B4-BE49-F238E27FC236}">
                <a16:creationId xmlns:a16="http://schemas.microsoft.com/office/drawing/2014/main" id="{63641234-4D5F-A369-8C5A-71CC28774CA1}"/>
              </a:ext>
            </a:extLst>
          </p:cNvPr>
          <p:cNvSpPr>
            <a:spLocks noGrp="1"/>
          </p:cNvSpPr>
          <p:nvPr>
            <p:ph type="title"/>
          </p:nvPr>
        </p:nvSpPr>
        <p:spPr/>
        <p:txBody>
          <a:bodyPr/>
          <a:lstStyle/>
          <a:p>
            <a:r>
              <a:rPr lang="en-US" dirty="0">
                <a:latin typeface="Noto Sans"/>
                <a:ea typeface="Noto Sans"/>
                <a:cs typeface="Noto Sans"/>
              </a:rPr>
              <a:t>3) Lifestyle Interventions</a:t>
            </a:r>
            <a:endParaRPr lang="en-US" dirty="0"/>
          </a:p>
        </p:txBody>
      </p:sp>
    </p:spTree>
    <p:extLst>
      <p:ext uri="{BB962C8B-B14F-4D97-AF65-F5344CB8AC3E}">
        <p14:creationId xmlns:p14="http://schemas.microsoft.com/office/powerpoint/2010/main" val="551695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3ABB0C7-5005-28BD-FC20-17BF905CED24}"/>
              </a:ext>
            </a:extLst>
          </p:cNvPr>
          <p:cNvSpPr>
            <a:spLocks noGrp="1"/>
          </p:cNvSpPr>
          <p:nvPr>
            <p:ph idx="1"/>
          </p:nvPr>
        </p:nvSpPr>
        <p:spPr>
          <a:xfrm>
            <a:off x="525428" y="1507001"/>
            <a:ext cx="3763108" cy="3247879"/>
          </a:xfrm>
        </p:spPr>
        <p:txBody>
          <a:bodyPr vert="horz" lIns="91440" tIns="45720" rIns="91440" bIns="45720" rtlCol="0" anchor="t">
            <a:normAutofit/>
          </a:bodyPr>
          <a:lstStyle/>
          <a:p>
            <a:r>
              <a:rPr lang="en-US" sz="2800" i="1" dirty="0">
                <a:latin typeface="Noto Sans"/>
                <a:ea typeface="Noto Sans"/>
                <a:cs typeface="Noto Sans"/>
              </a:rPr>
              <a:t>What role do you think treatment accessibility plays in addressing mental health challenges?</a:t>
            </a:r>
            <a:endParaRPr lang="en-US" sz="2800" dirty="0">
              <a:latin typeface="Noto Sans"/>
              <a:ea typeface="Noto Sans"/>
              <a:cs typeface="Noto Sans"/>
            </a:endParaRPr>
          </a:p>
        </p:txBody>
      </p:sp>
      <p:sp>
        <p:nvSpPr>
          <p:cNvPr id="3" name="Title 2">
            <a:extLst>
              <a:ext uri="{FF2B5EF4-FFF2-40B4-BE49-F238E27FC236}">
                <a16:creationId xmlns:a16="http://schemas.microsoft.com/office/drawing/2014/main" id="{C8422C5D-BAAA-A7F5-EC88-55547264E0C0}"/>
              </a:ext>
            </a:extLst>
          </p:cNvPr>
          <p:cNvSpPr>
            <a:spLocks noGrp="1"/>
          </p:cNvSpPr>
          <p:nvPr>
            <p:ph type="title"/>
          </p:nvPr>
        </p:nvSpPr>
        <p:spPr/>
        <p:txBody>
          <a:bodyPr/>
          <a:lstStyle/>
          <a:p>
            <a:r>
              <a:rPr lang="en-US" dirty="0">
                <a:latin typeface="Noto Sans"/>
                <a:ea typeface="Noto Sans"/>
                <a:cs typeface="Noto Sans"/>
              </a:rPr>
              <a:t>Think-Pair-Share</a:t>
            </a:r>
            <a:endParaRPr lang="en-US" dirty="0"/>
          </a:p>
        </p:txBody>
      </p:sp>
      <p:pic>
        <p:nvPicPr>
          <p:cNvPr id="4" name="Picture 3" descr="Mental Health Services: Inpatient vs. Outpatient Treatment">
            <a:extLst>
              <a:ext uri="{FF2B5EF4-FFF2-40B4-BE49-F238E27FC236}">
                <a16:creationId xmlns:a16="http://schemas.microsoft.com/office/drawing/2014/main" id="{A1E1B5CF-FBBE-D0E9-5376-AC93651D2AE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90646" y="1283677"/>
            <a:ext cx="4466492" cy="2795953"/>
          </a:xfrm>
          <a:prstGeom prst="rect">
            <a:avLst/>
          </a:prstGeom>
        </p:spPr>
      </p:pic>
    </p:spTree>
    <p:extLst>
      <p:ext uri="{BB962C8B-B14F-4D97-AF65-F5344CB8AC3E}">
        <p14:creationId xmlns:p14="http://schemas.microsoft.com/office/powerpoint/2010/main" val="41369926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2A2343-EEA3-5B9A-899F-C6F0616710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196290-930E-E020-D434-46B4F56BA6E9}"/>
              </a:ext>
            </a:extLst>
          </p:cNvPr>
          <p:cNvSpPr>
            <a:spLocks noGrp="1"/>
          </p:cNvSpPr>
          <p:nvPr>
            <p:ph type="title"/>
          </p:nvPr>
        </p:nvSpPr>
        <p:spPr>
          <a:xfrm>
            <a:off x="623888" y="1289635"/>
            <a:ext cx="6853660" cy="2146787"/>
          </a:xfrm>
        </p:spPr>
        <p:txBody>
          <a:bodyPr>
            <a:normAutofit/>
          </a:bodyPr>
          <a:lstStyle/>
          <a:p>
            <a:r>
              <a:rPr lang="en-US" dirty="0">
                <a:latin typeface="Noto Sans"/>
                <a:ea typeface="Noto Sans"/>
                <a:cs typeface="Noto Sans"/>
              </a:rPr>
              <a:t>Module</a:t>
            </a:r>
            <a:r>
              <a:rPr lang="en-US" dirty="0">
                <a:solidFill>
                  <a:srgbClr val="000000"/>
                </a:solidFill>
                <a:latin typeface="Noto Sans"/>
                <a:ea typeface="Noto Sans"/>
                <a:cs typeface="Noto Sans"/>
              </a:rPr>
              <a:t> 1.5 -  </a:t>
            </a:r>
            <a:br>
              <a:rPr lang="en-US" dirty="0">
                <a:solidFill>
                  <a:srgbClr val="000000"/>
                </a:solidFill>
                <a:latin typeface="Noto Sans"/>
                <a:ea typeface="Noto Sans"/>
                <a:cs typeface="Noto Sans"/>
              </a:rPr>
            </a:br>
            <a:r>
              <a:rPr lang="en-US" dirty="0">
                <a:solidFill>
                  <a:srgbClr val="000000"/>
                </a:solidFill>
                <a:latin typeface="Noto Sans"/>
                <a:ea typeface="Noto Sans"/>
                <a:cs typeface="Noto Sans"/>
              </a:rPr>
              <a:t>Recovery and Resilience</a:t>
            </a:r>
          </a:p>
        </p:txBody>
      </p:sp>
      <p:sp>
        <p:nvSpPr>
          <p:cNvPr id="5" name="Text Placeholder 4">
            <a:extLst>
              <a:ext uri="{FF2B5EF4-FFF2-40B4-BE49-F238E27FC236}">
                <a16:creationId xmlns:a16="http://schemas.microsoft.com/office/drawing/2014/main" id="{3B57F010-6406-C2A5-5058-7A28C0C76EB9}"/>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Understanding the Recovery Process and Building Resilience</a:t>
            </a:r>
            <a:endParaRPr lang="en-US" dirty="0"/>
          </a:p>
        </p:txBody>
      </p:sp>
    </p:spTree>
    <p:extLst>
      <p:ext uri="{BB962C8B-B14F-4D97-AF65-F5344CB8AC3E}">
        <p14:creationId xmlns:p14="http://schemas.microsoft.com/office/powerpoint/2010/main" val="3791488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C2592E-8B4D-3B52-726A-07A28BACE98E}"/>
              </a:ext>
            </a:extLst>
          </p:cNvPr>
          <p:cNvSpPr>
            <a:spLocks noGrp="1"/>
          </p:cNvSpPr>
          <p:nvPr>
            <p:ph idx="1"/>
          </p:nvPr>
        </p:nvSpPr>
        <p:spPr/>
        <p:txBody>
          <a:bodyPr vert="horz" lIns="91440" tIns="45720" rIns="91440" bIns="45720" rtlCol="0" anchor="t">
            <a:normAutofit/>
          </a:bodyPr>
          <a:lstStyle/>
          <a:p>
            <a:r>
              <a:rPr lang="en-US" sz="3200" dirty="0">
                <a:latin typeface="Noto Sans"/>
                <a:ea typeface="Noto Sans"/>
                <a:cs typeface="Noto Sans"/>
              </a:rPr>
              <a:t>What does </a:t>
            </a:r>
            <a:r>
              <a:rPr lang="en-US" sz="3200" i="1" dirty="0">
                <a:latin typeface="Noto Sans"/>
                <a:ea typeface="Noto Sans"/>
                <a:cs typeface="Noto Sans"/>
              </a:rPr>
              <a:t>recovery</a:t>
            </a:r>
            <a:r>
              <a:rPr lang="en-US" sz="3200" dirty="0">
                <a:latin typeface="Noto Sans"/>
                <a:ea typeface="Noto Sans"/>
                <a:cs typeface="Noto Sans"/>
              </a:rPr>
              <a:t> mean to you?</a:t>
            </a:r>
            <a:endParaRPr lang="en-US" sz="3200" dirty="0"/>
          </a:p>
        </p:txBody>
      </p:sp>
      <p:sp>
        <p:nvSpPr>
          <p:cNvPr id="3" name="Title 2">
            <a:extLst>
              <a:ext uri="{FF2B5EF4-FFF2-40B4-BE49-F238E27FC236}">
                <a16:creationId xmlns:a16="http://schemas.microsoft.com/office/drawing/2014/main" id="{FD7EE6BE-2605-8B7A-09E7-08737B515F4D}"/>
              </a:ext>
            </a:extLst>
          </p:cNvPr>
          <p:cNvSpPr>
            <a:spLocks noGrp="1"/>
          </p:cNvSpPr>
          <p:nvPr>
            <p:ph type="title"/>
          </p:nvPr>
        </p:nvSpPr>
        <p:spPr/>
        <p:txBody>
          <a:bodyPr/>
          <a:lstStyle/>
          <a:p>
            <a:r>
              <a:rPr lang="en-US" dirty="0">
                <a:latin typeface="Noto Sans"/>
                <a:ea typeface="Noto Sans"/>
                <a:cs typeface="Noto Sans"/>
              </a:rPr>
              <a:t>Let's reflect for a moment...</a:t>
            </a:r>
            <a:endParaRPr lang="en-US" dirty="0"/>
          </a:p>
        </p:txBody>
      </p:sp>
      <p:sp>
        <p:nvSpPr>
          <p:cNvPr id="5" name="Content Placeholder 1">
            <a:extLst>
              <a:ext uri="{FF2B5EF4-FFF2-40B4-BE49-F238E27FC236}">
                <a16:creationId xmlns:a16="http://schemas.microsoft.com/office/drawing/2014/main" id="{5D2D1EA7-1EAD-A45E-DD9C-47B262BE4A20}"/>
              </a:ext>
            </a:extLst>
          </p:cNvPr>
          <p:cNvSpPr txBox="1">
            <a:spLocks/>
          </p:cNvSpPr>
          <p:nvPr/>
        </p:nvSpPr>
        <p:spPr>
          <a:xfrm>
            <a:off x="631418" y="2435796"/>
            <a:ext cx="7886700" cy="3291840"/>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3200" dirty="0">
                <a:latin typeface="Noto Sans"/>
                <a:ea typeface="Noto Sans"/>
                <a:cs typeface="Noto Sans"/>
              </a:rPr>
              <a:t>What about </a:t>
            </a:r>
            <a:r>
              <a:rPr lang="en-US" sz="3200" i="1" dirty="0">
                <a:latin typeface="Noto Sans"/>
                <a:ea typeface="Noto Sans"/>
                <a:cs typeface="Noto Sans"/>
              </a:rPr>
              <a:t>resilience</a:t>
            </a:r>
            <a:r>
              <a:rPr lang="en-US" sz="3200" dirty="0">
                <a:latin typeface="Noto Sans"/>
                <a:ea typeface="Noto Sans"/>
                <a:cs typeface="Noto Sans"/>
              </a:rPr>
              <a:t>?</a:t>
            </a:r>
            <a:endParaRPr lang="en-US" sz="3200" dirty="0"/>
          </a:p>
        </p:txBody>
      </p:sp>
      <p:pic>
        <p:nvPicPr>
          <p:cNvPr id="4" name="Picture 3" descr="Recovery and Resilience Facility: Questions and Answers - Blog - Schuman  Associates">
            <a:extLst>
              <a:ext uri="{FF2B5EF4-FFF2-40B4-BE49-F238E27FC236}">
                <a16:creationId xmlns:a16="http://schemas.microsoft.com/office/drawing/2014/main" id="{4651D2DF-719A-8A64-B767-AC8EBFEDD2F4}"/>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436705" y="2050028"/>
            <a:ext cx="2908208" cy="2661201"/>
          </a:xfrm>
          <a:prstGeom prst="rect">
            <a:avLst/>
          </a:prstGeom>
        </p:spPr>
      </p:pic>
    </p:spTree>
    <p:extLst>
      <p:ext uri="{BB962C8B-B14F-4D97-AF65-F5344CB8AC3E}">
        <p14:creationId xmlns:p14="http://schemas.microsoft.com/office/powerpoint/2010/main" val="1018991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dirty="0"/>
              <a:t>NIWL Registered Apprenticeships are supported by the Employment Training Administration of the U.S. Department of Labor as part of an ABA2 grant award totaling $8 million with 0% financed from non-governmental sources.</a:t>
            </a:r>
          </a:p>
          <a:p>
            <a:endParaRPr lang="en-US" sz="1400" dirty="0"/>
          </a:p>
          <a:p>
            <a:pPr algn="ctr"/>
            <a:r>
              <a:rPr lang="en-US" sz="1400"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2A06F-B4BF-8EB9-0A0E-6D2A0D61B09F}"/>
              </a:ext>
            </a:extLst>
          </p:cNvPr>
          <p:cNvSpPr>
            <a:spLocks noGrp="1"/>
          </p:cNvSpPr>
          <p:nvPr>
            <p:ph type="title"/>
          </p:nvPr>
        </p:nvSpPr>
        <p:spPr/>
        <p:txBody>
          <a:bodyPr/>
          <a:lstStyle/>
          <a:p>
            <a:r>
              <a:rPr lang="en-US" dirty="0">
                <a:latin typeface="Noto Sans"/>
                <a:ea typeface="Noto Sans"/>
                <a:cs typeface="Noto Sans"/>
              </a:rPr>
              <a:t>Recovery        </a:t>
            </a:r>
            <a:r>
              <a:rPr lang="en-US" dirty="0">
                <a:solidFill>
                  <a:schemeClr val="bg1"/>
                </a:solidFill>
                <a:latin typeface="Noto Sans"/>
                <a:ea typeface="Noto Sans"/>
                <a:cs typeface="Noto Sans"/>
              </a:rPr>
              <a:t>  Resilience</a:t>
            </a:r>
            <a:endParaRPr lang="en-US" dirty="0">
              <a:solidFill>
                <a:schemeClr val="bg1"/>
              </a:solidFill>
            </a:endParaRPr>
          </a:p>
        </p:txBody>
      </p:sp>
      <p:sp>
        <p:nvSpPr>
          <p:cNvPr id="3" name="Content Placeholder 2">
            <a:extLst>
              <a:ext uri="{FF2B5EF4-FFF2-40B4-BE49-F238E27FC236}">
                <a16:creationId xmlns:a16="http://schemas.microsoft.com/office/drawing/2014/main" id="{5A57AE03-F0B1-7151-F851-F625A5561ECB}"/>
              </a:ext>
            </a:extLst>
          </p:cNvPr>
          <p:cNvSpPr>
            <a:spLocks noGrp="1"/>
          </p:cNvSpPr>
          <p:nvPr>
            <p:ph sz="half" idx="1"/>
          </p:nvPr>
        </p:nvSpPr>
        <p:spPr/>
        <p:txBody>
          <a:bodyPr vert="horz" lIns="91440" tIns="45720" rIns="91440" bIns="45720" rtlCol="0" anchor="t">
            <a:normAutofit/>
          </a:bodyPr>
          <a:lstStyle/>
          <a:p>
            <a:pPr>
              <a:lnSpc>
                <a:spcPct val="200000"/>
              </a:lnSpc>
            </a:pPr>
            <a:r>
              <a:rPr lang="en-US" dirty="0">
                <a:latin typeface="Noto Sans"/>
                <a:ea typeface="Noto Sans"/>
                <a:cs typeface="Noto Sans"/>
              </a:rPr>
              <a:t>A</a:t>
            </a:r>
            <a:r>
              <a:rPr lang="en-US" b="1" dirty="0">
                <a:latin typeface="Noto Sans"/>
                <a:ea typeface="Noto Sans"/>
                <a:cs typeface="Noto Sans"/>
              </a:rPr>
              <a:t> deeply personal, unique process</a:t>
            </a:r>
            <a:r>
              <a:rPr lang="en-US" dirty="0">
                <a:latin typeface="Noto Sans"/>
                <a:ea typeface="Noto Sans"/>
                <a:cs typeface="Noto Sans"/>
              </a:rPr>
              <a:t> of </a:t>
            </a:r>
            <a:r>
              <a:rPr lang="en-US" b="1" dirty="0">
                <a:latin typeface="Noto Sans"/>
                <a:ea typeface="Noto Sans"/>
                <a:cs typeface="Noto Sans"/>
              </a:rPr>
              <a:t>changing attitudes, values, feelings, goals, skills</a:t>
            </a:r>
            <a:r>
              <a:rPr lang="en-US" dirty="0">
                <a:latin typeface="Noto Sans"/>
                <a:ea typeface="Noto Sans"/>
                <a:cs typeface="Noto Sans"/>
              </a:rPr>
              <a:t>, and/or </a:t>
            </a:r>
            <a:r>
              <a:rPr lang="en-US" b="1" dirty="0">
                <a:latin typeface="Noto Sans"/>
                <a:ea typeface="Noto Sans"/>
                <a:cs typeface="Noto Sans"/>
              </a:rPr>
              <a:t>roles.</a:t>
            </a:r>
            <a:r>
              <a:rPr lang="en-US" dirty="0">
                <a:latin typeface="Noto Sans"/>
                <a:ea typeface="Noto Sans"/>
                <a:cs typeface="Noto Sans"/>
              </a:rPr>
              <a:t> Recovery involves the </a:t>
            </a:r>
            <a:r>
              <a:rPr lang="en-US" b="1" dirty="0">
                <a:latin typeface="Noto Sans"/>
                <a:ea typeface="Noto Sans"/>
                <a:cs typeface="Noto Sans"/>
              </a:rPr>
              <a:t>development of a new meaning and purpose in life</a:t>
            </a:r>
            <a:r>
              <a:rPr lang="en-US" dirty="0">
                <a:latin typeface="Noto Sans"/>
                <a:ea typeface="Noto Sans"/>
                <a:cs typeface="Noto Sans"/>
              </a:rPr>
              <a:t> as individuals grow beyond the effects of mental illness or trauma.</a:t>
            </a:r>
          </a:p>
        </p:txBody>
      </p:sp>
      <p:sp>
        <p:nvSpPr>
          <p:cNvPr id="4" name="Content Placeholder 3">
            <a:extLst>
              <a:ext uri="{FF2B5EF4-FFF2-40B4-BE49-F238E27FC236}">
                <a16:creationId xmlns:a16="http://schemas.microsoft.com/office/drawing/2014/main" id="{71518A52-7234-F05C-F9CC-9187838353F3}"/>
              </a:ext>
            </a:extLst>
          </p:cNvPr>
          <p:cNvSpPr>
            <a:spLocks noGrp="1"/>
          </p:cNvSpPr>
          <p:nvPr>
            <p:ph sz="half" idx="2"/>
          </p:nvPr>
        </p:nvSpPr>
        <p:spPr/>
        <p:txBody>
          <a:bodyPr vert="horz" lIns="91440" tIns="45720" rIns="91440" bIns="45720" rtlCol="0" anchor="t">
            <a:normAutofit/>
          </a:bodyPr>
          <a:lstStyle/>
          <a:p>
            <a:pPr>
              <a:lnSpc>
                <a:spcPct val="200000"/>
              </a:lnSpc>
            </a:pPr>
            <a:r>
              <a:rPr lang="en-US" dirty="0">
                <a:latin typeface="Noto Sans"/>
                <a:ea typeface="Noto Sans"/>
                <a:cs typeface="Noto Sans"/>
              </a:rPr>
              <a:t>The </a:t>
            </a:r>
            <a:r>
              <a:rPr lang="en-US" b="1" dirty="0">
                <a:latin typeface="Noto Sans"/>
                <a:ea typeface="Noto Sans"/>
                <a:cs typeface="Noto Sans"/>
              </a:rPr>
              <a:t>capacity to recover quickly</a:t>
            </a:r>
            <a:r>
              <a:rPr lang="en-US" dirty="0">
                <a:latin typeface="Noto Sans"/>
                <a:ea typeface="Noto Sans"/>
                <a:cs typeface="Noto Sans"/>
              </a:rPr>
              <a:t> from difficulties, </a:t>
            </a:r>
            <a:r>
              <a:rPr lang="en-US" b="1" dirty="0">
                <a:latin typeface="Noto Sans"/>
                <a:ea typeface="Noto Sans"/>
                <a:cs typeface="Noto Sans"/>
              </a:rPr>
              <a:t>adapt to challenging circumstances</a:t>
            </a:r>
            <a:r>
              <a:rPr lang="en-US" dirty="0">
                <a:latin typeface="Noto Sans"/>
                <a:ea typeface="Noto Sans"/>
                <a:cs typeface="Noto Sans"/>
              </a:rPr>
              <a:t>, and </a:t>
            </a:r>
            <a:r>
              <a:rPr lang="en-US" b="1" dirty="0">
                <a:latin typeface="Noto Sans"/>
                <a:ea typeface="Noto Sans"/>
                <a:cs typeface="Noto Sans"/>
              </a:rPr>
              <a:t>maintain mental well-being</a:t>
            </a:r>
            <a:r>
              <a:rPr lang="en-US" dirty="0">
                <a:latin typeface="Noto Sans"/>
                <a:ea typeface="Noto Sans"/>
                <a:cs typeface="Noto Sans"/>
              </a:rPr>
              <a:t> despite adversity.</a:t>
            </a:r>
          </a:p>
        </p:txBody>
      </p:sp>
    </p:spTree>
    <p:extLst>
      <p:ext uri="{BB962C8B-B14F-4D97-AF65-F5344CB8AC3E}">
        <p14:creationId xmlns:p14="http://schemas.microsoft.com/office/powerpoint/2010/main" val="1260004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428FFC-0553-E601-D8EE-9E2686C5A10A}"/>
              </a:ext>
            </a:extLst>
          </p:cNvPr>
          <p:cNvSpPr>
            <a:spLocks noGrp="1"/>
          </p:cNvSpPr>
          <p:nvPr>
            <p:ph idx="1"/>
          </p:nvPr>
        </p:nvSpPr>
        <p:spPr/>
        <p:txBody>
          <a:bodyPr vert="horz" lIns="91440" tIns="45720" rIns="91440" bIns="45720" rtlCol="0" anchor="t">
            <a:normAutofit/>
          </a:bodyPr>
          <a:lstStyle/>
          <a:p>
            <a:pPr lvl="1">
              <a:buFont typeface="System Font Regular" panose="020B0604020202020204" pitchFamily="34" charset="0"/>
              <a:buChar char="–"/>
            </a:pPr>
            <a:r>
              <a:rPr lang="en-US" sz="1800" b="1" i="1" dirty="0">
                <a:latin typeface="Noto Sans"/>
                <a:ea typeface="Noto Sans"/>
                <a:cs typeface="Noto Sans"/>
              </a:rPr>
              <a:t>Hope:</a:t>
            </a:r>
            <a:r>
              <a:rPr lang="en-US" sz="1800" i="1" dirty="0">
                <a:latin typeface="Noto Sans"/>
                <a:ea typeface="Noto Sans"/>
                <a:cs typeface="Noto Sans"/>
              </a:rPr>
              <a:t> </a:t>
            </a:r>
            <a:r>
              <a:rPr lang="en-US" sz="1800" dirty="0">
                <a:latin typeface="Noto Sans"/>
                <a:ea typeface="Noto Sans"/>
                <a:cs typeface="Noto Sans"/>
              </a:rPr>
              <a:t>Recovery begins with a belief in the possibility of improvement.</a:t>
            </a:r>
            <a:endParaRPr lang="en-US" dirty="0"/>
          </a:p>
          <a:p>
            <a:pPr marL="342900" lvl="1" indent="0">
              <a:buNone/>
            </a:pPr>
            <a:endParaRPr lang="en-US" sz="1800" dirty="0">
              <a:latin typeface="Noto Sans"/>
              <a:ea typeface="Noto Sans"/>
              <a:cs typeface="Noto Sans"/>
            </a:endParaRPr>
          </a:p>
          <a:p>
            <a:pPr lvl="1">
              <a:buFont typeface="System Font Regular" panose="020B0604020202020204" pitchFamily="34" charset="0"/>
              <a:buChar char="–"/>
            </a:pPr>
            <a:r>
              <a:rPr lang="en-US" sz="1800" b="1" i="1" dirty="0">
                <a:latin typeface="Noto Sans"/>
                <a:ea typeface="Noto Sans"/>
                <a:cs typeface="Noto Sans"/>
              </a:rPr>
              <a:t>Person-Driven:</a:t>
            </a:r>
            <a:r>
              <a:rPr lang="en-US" sz="1800" b="1" dirty="0">
                <a:latin typeface="Noto Sans"/>
                <a:ea typeface="Noto Sans"/>
                <a:cs typeface="Noto Sans"/>
              </a:rPr>
              <a:t> </a:t>
            </a:r>
            <a:r>
              <a:rPr lang="en-US" sz="1800" dirty="0">
                <a:latin typeface="Noto Sans"/>
                <a:ea typeface="Noto Sans"/>
                <a:cs typeface="Noto Sans"/>
              </a:rPr>
              <a:t>Individuals set their own paths to recovery.</a:t>
            </a:r>
          </a:p>
          <a:p>
            <a:pPr marL="342900" lvl="1" indent="0">
              <a:buNone/>
            </a:pPr>
            <a:endParaRPr lang="en-US" sz="1800" dirty="0">
              <a:latin typeface="Noto Sans"/>
              <a:ea typeface="Noto Sans"/>
              <a:cs typeface="Noto Sans"/>
            </a:endParaRPr>
          </a:p>
          <a:p>
            <a:pPr lvl="1">
              <a:buFont typeface="System Font Regular" panose="020B0604020202020204" pitchFamily="34" charset="0"/>
              <a:buChar char="–"/>
            </a:pPr>
            <a:r>
              <a:rPr lang="en-US" sz="1800" b="1" i="1" dirty="0">
                <a:latin typeface="Noto Sans"/>
                <a:ea typeface="Noto Sans"/>
                <a:cs typeface="Noto Sans"/>
              </a:rPr>
              <a:t>Holistic Approach: </a:t>
            </a:r>
            <a:r>
              <a:rPr lang="en-US" sz="1800" dirty="0">
                <a:latin typeface="Noto Sans"/>
                <a:ea typeface="Noto Sans"/>
                <a:cs typeface="Noto Sans"/>
              </a:rPr>
              <a:t>Recovery involves every aspect of life, including physical, mental, emotional, and social dimensions.</a:t>
            </a:r>
          </a:p>
          <a:p>
            <a:pPr marL="0" indent="0">
              <a:buNone/>
            </a:pPr>
            <a:endParaRPr lang="en-US" dirty="0"/>
          </a:p>
        </p:txBody>
      </p:sp>
      <p:sp>
        <p:nvSpPr>
          <p:cNvPr id="3" name="Title 2">
            <a:extLst>
              <a:ext uri="{FF2B5EF4-FFF2-40B4-BE49-F238E27FC236}">
                <a16:creationId xmlns:a16="http://schemas.microsoft.com/office/drawing/2014/main" id="{22F2A7A6-41BC-589D-BB91-AF31B9D7182C}"/>
              </a:ext>
            </a:extLst>
          </p:cNvPr>
          <p:cNvSpPr>
            <a:spLocks noGrp="1"/>
          </p:cNvSpPr>
          <p:nvPr>
            <p:ph type="title"/>
          </p:nvPr>
        </p:nvSpPr>
        <p:spPr/>
        <p:txBody>
          <a:bodyPr/>
          <a:lstStyle/>
          <a:p>
            <a:r>
              <a:rPr lang="en-US" dirty="0">
                <a:latin typeface="Noto Sans"/>
                <a:ea typeface="Noto Sans"/>
                <a:cs typeface="Noto Sans"/>
              </a:rPr>
              <a:t>Recovery: The Principles</a:t>
            </a:r>
            <a:endParaRPr lang="en-US" dirty="0"/>
          </a:p>
        </p:txBody>
      </p:sp>
    </p:spTree>
    <p:extLst>
      <p:ext uri="{BB962C8B-B14F-4D97-AF65-F5344CB8AC3E}">
        <p14:creationId xmlns:p14="http://schemas.microsoft.com/office/powerpoint/2010/main" val="3554320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841D1D-8D9C-1A5F-92E8-3A53A387F089}"/>
              </a:ext>
            </a:extLst>
          </p:cNvPr>
          <p:cNvSpPr>
            <a:spLocks noGrp="1"/>
          </p:cNvSpPr>
          <p:nvPr>
            <p:ph idx="1"/>
          </p:nvPr>
        </p:nvSpPr>
        <p:spPr>
          <a:xfrm>
            <a:off x="630936" y="1234440"/>
            <a:ext cx="7886700" cy="3909060"/>
          </a:xfrm>
        </p:spPr>
        <p:txBody>
          <a:bodyPr vert="horz" lIns="91440" tIns="45720" rIns="91440" bIns="45720" rtlCol="0" anchor="t">
            <a:normAutofit/>
          </a:bodyPr>
          <a:lstStyle/>
          <a:p>
            <a:pPr marL="0" indent="0">
              <a:buNone/>
            </a:pPr>
            <a:r>
              <a:rPr lang="en-US" i="1" dirty="0">
                <a:latin typeface="Noto Sans"/>
                <a:ea typeface="Noto Sans"/>
                <a:cs typeface="Noto Sans"/>
              </a:rPr>
              <a:t>Awareness</a:t>
            </a:r>
            <a:r>
              <a:rPr lang="en-US" dirty="0">
                <a:latin typeface="Noto Sans"/>
                <a:ea typeface="Noto Sans"/>
                <a:cs typeface="Noto Sans"/>
              </a:rPr>
              <a:t>: Recognizing the need for help and the possibility of change.</a:t>
            </a:r>
            <a:endParaRPr lang="en-US" dirty="0"/>
          </a:p>
          <a:p>
            <a:pPr marL="0" indent="0">
              <a:buNone/>
            </a:pPr>
            <a:endParaRPr lang="en-US" dirty="0">
              <a:latin typeface="Noto Sans"/>
              <a:ea typeface="Noto Sans"/>
              <a:cs typeface="Noto Sans"/>
            </a:endParaRPr>
          </a:p>
          <a:p>
            <a:pPr marL="0" indent="0">
              <a:buNone/>
            </a:pPr>
            <a:r>
              <a:rPr lang="en-US" i="1" dirty="0">
                <a:latin typeface="Noto Sans"/>
                <a:ea typeface="Noto Sans"/>
                <a:cs typeface="Noto Sans"/>
              </a:rPr>
              <a:t>Preparation</a:t>
            </a:r>
            <a:r>
              <a:rPr lang="en-US" dirty="0">
                <a:latin typeface="Noto Sans"/>
                <a:ea typeface="Noto Sans"/>
                <a:cs typeface="Noto Sans"/>
              </a:rPr>
              <a:t>: Gathering knowledge, skills, and resources to begin the recovery journey.</a:t>
            </a:r>
          </a:p>
          <a:p>
            <a:pPr marL="0" indent="0">
              <a:buNone/>
            </a:pPr>
            <a:endParaRPr lang="en-US" dirty="0">
              <a:latin typeface="Noto Sans"/>
              <a:ea typeface="Noto Sans"/>
              <a:cs typeface="Noto Sans"/>
            </a:endParaRPr>
          </a:p>
          <a:p>
            <a:pPr marL="0" indent="0">
              <a:buNone/>
            </a:pPr>
            <a:r>
              <a:rPr lang="en-US" i="1" dirty="0">
                <a:latin typeface="Noto Sans"/>
                <a:ea typeface="Noto Sans"/>
                <a:cs typeface="Noto Sans"/>
              </a:rPr>
              <a:t>Rebuilding</a:t>
            </a:r>
            <a:r>
              <a:rPr lang="en-US" dirty="0">
                <a:latin typeface="Noto Sans"/>
                <a:ea typeface="Noto Sans"/>
                <a:cs typeface="Noto Sans"/>
              </a:rPr>
              <a:t>: Reclaiming a sense of identity and purpose.</a:t>
            </a:r>
          </a:p>
          <a:p>
            <a:pPr marL="0" indent="0">
              <a:buNone/>
            </a:pPr>
            <a:endParaRPr lang="en-US" dirty="0">
              <a:latin typeface="Noto Sans"/>
              <a:ea typeface="Noto Sans"/>
              <a:cs typeface="Noto Sans"/>
            </a:endParaRPr>
          </a:p>
          <a:p>
            <a:pPr marL="0" indent="0">
              <a:buNone/>
            </a:pPr>
            <a:r>
              <a:rPr lang="en-US" i="1" dirty="0">
                <a:latin typeface="Noto Sans"/>
                <a:ea typeface="Noto Sans"/>
                <a:cs typeface="Noto Sans"/>
              </a:rPr>
              <a:t>Growth</a:t>
            </a:r>
            <a:r>
              <a:rPr lang="en-US" dirty="0">
                <a:latin typeface="Noto Sans"/>
                <a:ea typeface="Noto Sans"/>
                <a:cs typeface="Noto Sans"/>
              </a:rPr>
              <a:t>: Thriving and maintaining well-being over time.</a:t>
            </a:r>
          </a:p>
          <a:p>
            <a:endParaRPr lang="en-US" dirty="0"/>
          </a:p>
        </p:txBody>
      </p:sp>
      <p:sp>
        <p:nvSpPr>
          <p:cNvPr id="3" name="Title 2">
            <a:extLst>
              <a:ext uri="{FF2B5EF4-FFF2-40B4-BE49-F238E27FC236}">
                <a16:creationId xmlns:a16="http://schemas.microsoft.com/office/drawing/2014/main" id="{66C54ABB-63FC-5A92-427F-749CA3702A17}"/>
              </a:ext>
            </a:extLst>
          </p:cNvPr>
          <p:cNvSpPr>
            <a:spLocks noGrp="1"/>
          </p:cNvSpPr>
          <p:nvPr>
            <p:ph type="title"/>
          </p:nvPr>
        </p:nvSpPr>
        <p:spPr/>
        <p:txBody>
          <a:bodyPr/>
          <a:lstStyle/>
          <a:p>
            <a:r>
              <a:rPr lang="en-US" dirty="0">
                <a:latin typeface="Noto Sans"/>
                <a:ea typeface="Noto Sans"/>
                <a:cs typeface="Noto Sans"/>
              </a:rPr>
              <a:t>The Stages of Recovery</a:t>
            </a:r>
            <a:endParaRPr lang="en-US" dirty="0"/>
          </a:p>
        </p:txBody>
      </p:sp>
      <p:sp>
        <p:nvSpPr>
          <p:cNvPr id="4" name="Arrow: Down 3">
            <a:extLst>
              <a:ext uri="{FF2B5EF4-FFF2-40B4-BE49-F238E27FC236}">
                <a16:creationId xmlns:a16="http://schemas.microsoft.com/office/drawing/2014/main" id="{9AAF1D74-B486-F9C8-F093-CE4DF172F601}"/>
              </a:ext>
            </a:extLst>
          </p:cNvPr>
          <p:cNvSpPr/>
          <p:nvPr/>
        </p:nvSpPr>
        <p:spPr>
          <a:xfrm>
            <a:off x="4415424" y="1573581"/>
            <a:ext cx="180061" cy="297493"/>
          </a:xfrm>
          <a:prstGeom prst="downArrow">
            <a:avLst/>
          </a:prstGeom>
          <a:solidFill>
            <a:srgbClr val="ED7D31"/>
          </a:solidFill>
          <a:ln>
            <a:solidFill>
              <a:srgbClr val="F373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Down 4">
            <a:extLst>
              <a:ext uri="{FF2B5EF4-FFF2-40B4-BE49-F238E27FC236}">
                <a16:creationId xmlns:a16="http://schemas.microsoft.com/office/drawing/2014/main" id="{E4587B73-51D2-8D40-4C94-B1DA3A7D6E04}"/>
              </a:ext>
            </a:extLst>
          </p:cNvPr>
          <p:cNvSpPr/>
          <p:nvPr/>
        </p:nvSpPr>
        <p:spPr>
          <a:xfrm>
            <a:off x="4391937" y="2426916"/>
            <a:ext cx="180061" cy="297493"/>
          </a:xfrm>
          <a:prstGeom prst="downArrow">
            <a:avLst/>
          </a:prstGeom>
          <a:solidFill>
            <a:srgbClr val="ED7D31"/>
          </a:solidFill>
          <a:ln>
            <a:solidFill>
              <a:srgbClr val="F373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D0AF9DDB-1117-EE91-C43F-148D5084267F}"/>
              </a:ext>
            </a:extLst>
          </p:cNvPr>
          <p:cNvSpPr/>
          <p:nvPr/>
        </p:nvSpPr>
        <p:spPr>
          <a:xfrm>
            <a:off x="4391936" y="3389854"/>
            <a:ext cx="180061" cy="297493"/>
          </a:xfrm>
          <a:prstGeom prst="downArrow">
            <a:avLst/>
          </a:prstGeom>
          <a:solidFill>
            <a:srgbClr val="ED7D31"/>
          </a:solidFill>
          <a:ln>
            <a:solidFill>
              <a:srgbClr val="F373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5440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289F40-7660-96FC-E0EE-7973DEFBD3BF}"/>
              </a:ext>
            </a:extLst>
          </p:cNvPr>
          <p:cNvSpPr>
            <a:spLocks noGrp="1"/>
          </p:cNvSpPr>
          <p:nvPr>
            <p:ph idx="1"/>
          </p:nvPr>
        </p:nvSpPr>
        <p:spPr>
          <a:xfrm>
            <a:off x="562356" y="1127760"/>
            <a:ext cx="7886700" cy="3291840"/>
          </a:xfrm>
        </p:spPr>
        <p:txBody>
          <a:bodyPr vert="horz" lIns="91440" tIns="45720" rIns="91440" bIns="45720" rtlCol="0" anchor="t">
            <a:normAutofit/>
          </a:bodyPr>
          <a:lstStyle/>
          <a:p>
            <a:r>
              <a:rPr lang="en-US" dirty="0">
                <a:latin typeface="Noto Sans"/>
                <a:ea typeface="Noto Sans"/>
                <a:cs typeface="Noto Sans"/>
              </a:rPr>
              <a:t>In pairs, read the case study on the worksheet that details the journey of an individual navigating mental health recovery.</a:t>
            </a:r>
          </a:p>
          <a:p>
            <a:pPr marL="0" indent="0">
              <a:buNone/>
            </a:pPr>
            <a:endParaRPr lang="en-US" dirty="0">
              <a:latin typeface="Noto Sans"/>
              <a:ea typeface="Noto Sans"/>
              <a:cs typeface="Noto Sans"/>
            </a:endParaRPr>
          </a:p>
          <a:p>
            <a:r>
              <a:rPr lang="en-US" dirty="0">
                <a:latin typeface="Noto Sans"/>
                <a:ea typeface="Noto Sans"/>
                <a:cs typeface="Noto Sans"/>
              </a:rPr>
              <a:t>In pairs, analyze the stages of recovery and discuss how external support (community, family, workplace) can aid recovery. </a:t>
            </a:r>
          </a:p>
          <a:p>
            <a:pPr marL="0" indent="0">
              <a:buNone/>
            </a:pPr>
            <a:endParaRPr lang="en-US" dirty="0">
              <a:latin typeface="Noto Sans"/>
              <a:ea typeface="Noto Sans"/>
              <a:cs typeface="Noto Sans"/>
            </a:endParaRPr>
          </a:p>
          <a:p>
            <a:r>
              <a:rPr lang="en-US" dirty="0">
                <a:latin typeface="Noto Sans"/>
                <a:ea typeface="Noto Sans"/>
                <a:cs typeface="Noto Sans"/>
              </a:rPr>
              <a:t>You should also discuss what could be improved in the support provided and brainstorm additional resources or interventions.</a:t>
            </a:r>
            <a:endParaRPr lang="en-US"/>
          </a:p>
          <a:p>
            <a:endParaRPr lang="en-US" dirty="0"/>
          </a:p>
        </p:txBody>
      </p:sp>
      <p:sp>
        <p:nvSpPr>
          <p:cNvPr id="3" name="Title 2">
            <a:extLst>
              <a:ext uri="{FF2B5EF4-FFF2-40B4-BE49-F238E27FC236}">
                <a16:creationId xmlns:a16="http://schemas.microsoft.com/office/drawing/2014/main" id="{AFA162F3-E227-B647-D1C7-9000386849D7}"/>
              </a:ext>
            </a:extLst>
          </p:cNvPr>
          <p:cNvSpPr>
            <a:spLocks noGrp="1"/>
          </p:cNvSpPr>
          <p:nvPr>
            <p:ph type="title"/>
          </p:nvPr>
        </p:nvSpPr>
        <p:spPr/>
        <p:txBody>
          <a:bodyPr/>
          <a:lstStyle/>
          <a:p>
            <a:r>
              <a:rPr lang="en-US" dirty="0">
                <a:latin typeface="Noto Sans"/>
                <a:ea typeface="Noto Sans"/>
                <a:cs typeface="Noto Sans"/>
              </a:rPr>
              <a:t>Case Study</a:t>
            </a:r>
            <a:endParaRPr lang="en-US" dirty="0"/>
          </a:p>
        </p:txBody>
      </p:sp>
      <p:sp>
        <p:nvSpPr>
          <p:cNvPr id="4" name="TextBox 3">
            <a:extLst>
              <a:ext uri="{FF2B5EF4-FFF2-40B4-BE49-F238E27FC236}">
                <a16:creationId xmlns:a16="http://schemas.microsoft.com/office/drawing/2014/main" id="{44FB1939-6D9B-1861-8D6A-170F5BF66D6F}"/>
              </a:ext>
            </a:extLst>
          </p:cNvPr>
          <p:cNvSpPr txBox="1"/>
          <p:nvPr/>
        </p:nvSpPr>
        <p:spPr>
          <a:xfrm>
            <a:off x="1386840" y="3752850"/>
            <a:ext cx="7528560" cy="9292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ts val="1376"/>
              </a:lnSpc>
            </a:pPr>
            <a:r>
              <a:rPr lang="en-US" sz="1050" i="1" dirty="0">
                <a:latin typeface="Noto Sans"/>
                <a:cs typeface="Segoe UI"/>
              </a:rPr>
              <a:t>Note: The excerpts below were taken from the following article, </a:t>
            </a:r>
            <a:r>
              <a:rPr lang="en-US" sz="1050" u="sng" dirty="0">
                <a:solidFill>
                  <a:srgbClr val="0563C1"/>
                </a:solidFill>
                <a:latin typeface="Noto Sans"/>
                <a:cs typeface="Segoe UI"/>
                <a:hlinkClick r:id="rId2"/>
              </a:rPr>
              <a:t>“The Process of Recovery of People with Mental Illness”:</a:t>
            </a:r>
            <a:r>
              <a:rPr lang="en-US" sz="1050" dirty="0">
                <a:latin typeface="Noto Sans"/>
                <a:ea typeface="Noto Sans"/>
                <a:cs typeface="Noto Sans"/>
              </a:rPr>
              <a:t> </a:t>
            </a:r>
          </a:p>
          <a:p>
            <a:pPr>
              <a:lnSpc>
                <a:spcPts val="1295"/>
              </a:lnSpc>
            </a:pPr>
            <a:endParaRPr lang="en-US" sz="900" dirty="0">
              <a:solidFill>
                <a:srgbClr val="1B1B1B"/>
              </a:solidFill>
              <a:latin typeface="Noto Sans"/>
              <a:cs typeface="Segoe UI"/>
            </a:endParaRPr>
          </a:p>
          <a:p>
            <a:pPr>
              <a:lnSpc>
                <a:spcPts val="1295"/>
              </a:lnSpc>
            </a:pPr>
            <a:r>
              <a:rPr lang="en-US" sz="900" dirty="0">
                <a:solidFill>
                  <a:srgbClr val="1B1B1B"/>
                </a:solidFill>
                <a:latin typeface="Noto Sans"/>
                <a:cs typeface="Segoe UI"/>
              </a:rPr>
              <a:t>Noiseux S, Tribble St-Cyr D, Corin E, St-Hilaire PL, Morissette R, Leclerc C, Fleury D, Vigneault L, Gagnier F. </a:t>
            </a:r>
            <a:r>
              <a:rPr lang="en-US" sz="900" i="1" dirty="0">
                <a:solidFill>
                  <a:srgbClr val="1B1B1B"/>
                </a:solidFill>
                <a:latin typeface="Noto Sans"/>
                <a:cs typeface="Segoe UI"/>
              </a:rPr>
              <a:t>The process of recovery of people with mental illness: the perspectives of patients, family members and care providers: part 1</a:t>
            </a:r>
            <a:r>
              <a:rPr lang="en-US" sz="900" dirty="0">
                <a:solidFill>
                  <a:srgbClr val="1B1B1B"/>
                </a:solidFill>
                <a:latin typeface="Noto Sans"/>
                <a:cs typeface="Segoe UI"/>
              </a:rPr>
              <a:t>. BMC Health Serv Res. 2010 Jun 11;10:161. </a:t>
            </a:r>
            <a:r>
              <a:rPr lang="en-US" sz="900" dirty="0" err="1">
                <a:solidFill>
                  <a:srgbClr val="1B1B1B"/>
                </a:solidFill>
                <a:latin typeface="Noto Sans"/>
                <a:cs typeface="Segoe UI"/>
              </a:rPr>
              <a:t>doi</a:t>
            </a:r>
            <a:r>
              <a:rPr lang="en-US" sz="900" dirty="0">
                <a:solidFill>
                  <a:srgbClr val="1B1B1B"/>
                </a:solidFill>
                <a:latin typeface="Noto Sans"/>
                <a:cs typeface="Segoe UI"/>
              </a:rPr>
              <a:t>: 10.1186/1472-6963-10-161. PMID: 20540771; PMCID: PMC2902465.</a:t>
            </a:r>
            <a:r>
              <a:rPr lang="en-US" sz="900" dirty="0">
                <a:solidFill>
                  <a:srgbClr val="1B1B1B"/>
                </a:solidFill>
                <a:latin typeface="Noto Sans"/>
                <a:ea typeface="Noto Sans"/>
                <a:cs typeface="Noto Sans"/>
              </a:rPr>
              <a:t> </a:t>
            </a:r>
            <a:endParaRPr lang="en-US" sz="1600"/>
          </a:p>
        </p:txBody>
      </p:sp>
    </p:spTree>
    <p:extLst>
      <p:ext uri="{BB962C8B-B14F-4D97-AF65-F5344CB8AC3E}">
        <p14:creationId xmlns:p14="http://schemas.microsoft.com/office/powerpoint/2010/main" val="141375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ctrTitle"/>
          </p:nvPr>
        </p:nvSpPr>
        <p:spPr/>
        <p:txBody>
          <a:bodyPr/>
          <a:lstStyle/>
          <a:p>
            <a:r>
              <a:rPr lang="en-US" dirty="0">
                <a:latin typeface="Noto Sans"/>
                <a:ea typeface="Noto Sans"/>
                <a:cs typeface="Noto Sans"/>
              </a:rPr>
              <a:t>See you next session!</a:t>
            </a:r>
            <a:endParaRPr lang="en-US" dirty="0"/>
          </a:p>
        </p:txBody>
      </p:sp>
    </p:spTree>
    <p:extLst>
      <p:ext uri="{BB962C8B-B14F-4D97-AF65-F5344CB8AC3E}">
        <p14:creationId xmlns:p14="http://schemas.microsoft.com/office/powerpoint/2010/main" val="34405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054398-76EA-8233-C812-D6D4884F50B1}"/>
              </a:ext>
            </a:extLst>
          </p:cNvPr>
          <p:cNvSpPr>
            <a:spLocks noGrp="1"/>
          </p:cNvSpPr>
          <p:nvPr>
            <p:ph idx="1"/>
          </p:nvPr>
        </p:nvSpPr>
        <p:spPr>
          <a:xfrm>
            <a:off x="630936" y="1285079"/>
            <a:ext cx="3321935" cy="3241201"/>
          </a:xfrm>
        </p:spPr>
        <p:txBody>
          <a:bodyPr vert="horz" lIns="91440" tIns="45720" rIns="91440" bIns="45720" rtlCol="0" anchor="t">
            <a:normAutofit fontScale="85000" lnSpcReduction="10000"/>
          </a:bodyPr>
          <a:lstStyle/>
          <a:p>
            <a:r>
              <a:rPr lang="en-US" dirty="0">
                <a:latin typeface="Noto Sans"/>
                <a:ea typeface="Noto Sans"/>
                <a:cs typeface="Noto Sans"/>
              </a:rPr>
              <a:t>Navigator will copy and paste the community norms on this slide that are agreed upon by the entire group in Session 1.</a:t>
            </a:r>
          </a:p>
          <a:p>
            <a:r>
              <a:rPr lang="en-US" dirty="0">
                <a:latin typeface="Noto Sans"/>
                <a:ea typeface="Noto Sans"/>
                <a:cs typeface="Noto Sans"/>
              </a:rPr>
              <a:t>  Navigator will display community norms at the beginning of each session and ask group if they're still OK with them, or if they want to add/change anything.</a:t>
            </a: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p:txBody>
      </p:sp>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p:txBody>
          <a:bodyPr/>
          <a:lstStyle/>
          <a:p>
            <a:r>
              <a:rPr lang="en-US" dirty="0">
                <a:latin typeface="Noto Sans"/>
                <a:ea typeface="Noto Sans"/>
                <a:cs typeface="Noto Sans"/>
              </a:rPr>
              <a:t>Our Community Norms </a:t>
            </a: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285561"/>
            <a:ext cx="3321935" cy="32412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Noto Sans"/>
                <a:ea typeface="Noto Sans"/>
                <a:cs typeface="Noto Sans"/>
              </a:rPr>
              <a:t> </a:t>
            </a:r>
            <a:endParaRPr lang="en-US">
              <a:latin typeface="Noto Sans"/>
              <a:ea typeface="Noto Sans"/>
              <a:cs typeface="Noto Sans"/>
            </a:endParaRP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dirty="0">
                <a:latin typeface="Noto Sans"/>
                <a:ea typeface="Noto Sans"/>
                <a:cs typeface="Noto Sans"/>
              </a:rPr>
              <a:t>Icebreaker 1 - Instructions</a:t>
            </a:r>
            <a:endParaRPr lang="en-US" dirty="0"/>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91E15-1D19-0536-A605-C5A864AFA69E}"/>
              </a:ext>
            </a:extLst>
          </p:cNvPr>
          <p:cNvSpPr>
            <a:spLocks noGrp="1"/>
          </p:cNvSpPr>
          <p:nvPr>
            <p:ph type="title"/>
          </p:nvPr>
        </p:nvSpPr>
        <p:spPr>
          <a:xfrm>
            <a:off x="623888" y="1289635"/>
            <a:ext cx="6853660" cy="2146787"/>
          </a:xfrm>
        </p:spPr>
        <p:txBody>
          <a:bodyPr>
            <a:normAutofit/>
          </a:bodyPr>
          <a:lstStyle/>
          <a:p>
            <a:r>
              <a:rPr lang="en-US" dirty="0">
                <a:latin typeface="Noto Sans"/>
                <a:ea typeface="Noto Sans"/>
                <a:cs typeface="Noto Sans"/>
              </a:rPr>
              <a:t>Module</a:t>
            </a:r>
            <a:r>
              <a:rPr lang="en-US" dirty="0">
                <a:solidFill>
                  <a:srgbClr val="000000"/>
                </a:solidFill>
                <a:latin typeface="Noto Sans"/>
                <a:ea typeface="Noto Sans"/>
                <a:cs typeface="Noto Sans"/>
              </a:rPr>
              <a:t> 1.4 -  </a:t>
            </a:r>
            <a:br>
              <a:rPr lang="en-US" dirty="0">
                <a:solidFill>
                  <a:srgbClr val="000000"/>
                </a:solidFill>
                <a:latin typeface="Noto Sans"/>
                <a:ea typeface="Noto Sans"/>
                <a:cs typeface="Noto Sans"/>
              </a:rPr>
            </a:br>
            <a:r>
              <a:rPr lang="en-US" dirty="0">
                <a:solidFill>
                  <a:srgbClr val="000000"/>
                </a:solidFill>
                <a:latin typeface="Noto Sans"/>
                <a:ea typeface="Noto Sans"/>
                <a:cs typeface="Noto Sans"/>
              </a:rPr>
              <a:t>Mental Health Conditions</a:t>
            </a:r>
          </a:p>
        </p:txBody>
      </p:sp>
      <p:sp>
        <p:nvSpPr>
          <p:cNvPr id="5" name="Text Placeholder 4">
            <a:extLst>
              <a:ext uri="{FF2B5EF4-FFF2-40B4-BE49-F238E27FC236}">
                <a16:creationId xmlns:a16="http://schemas.microsoft.com/office/drawing/2014/main" id="{5C5D5B0C-473B-A533-54B2-350AC7AFB583}"/>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Exploring Common Mental Health Conditions and Their Impact on Individuals and Communities</a:t>
            </a:r>
            <a:endParaRPr lang="en-US" dirty="0"/>
          </a:p>
        </p:txBody>
      </p:sp>
    </p:spTree>
    <p:extLst>
      <p:ext uri="{BB962C8B-B14F-4D97-AF65-F5344CB8AC3E}">
        <p14:creationId xmlns:p14="http://schemas.microsoft.com/office/powerpoint/2010/main" val="2026064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9E2DC7-DEE8-7C4D-0476-E8C8934D6DFC}"/>
              </a:ext>
            </a:extLst>
          </p:cNvPr>
          <p:cNvSpPr>
            <a:spLocks noGrp="1"/>
          </p:cNvSpPr>
          <p:nvPr>
            <p:ph type="title"/>
          </p:nvPr>
        </p:nvSpPr>
        <p:spPr/>
        <p:txBody>
          <a:bodyPr/>
          <a:lstStyle/>
          <a:p>
            <a:r>
              <a:rPr lang="en-US" dirty="0"/>
              <a:t>Think-Pair-Share</a:t>
            </a:r>
          </a:p>
        </p:txBody>
      </p:sp>
      <p:sp>
        <p:nvSpPr>
          <p:cNvPr id="4" name="Content Placeholder 3">
            <a:extLst>
              <a:ext uri="{FF2B5EF4-FFF2-40B4-BE49-F238E27FC236}">
                <a16:creationId xmlns:a16="http://schemas.microsoft.com/office/drawing/2014/main" id="{43078466-B6FC-069A-CD50-AFC25A582B60}"/>
              </a:ext>
            </a:extLst>
          </p:cNvPr>
          <p:cNvSpPr>
            <a:spLocks noGrp="1"/>
          </p:cNvSpPr>
          <p:nvPr>
            <p:ph sz="half" idx="1"/>
          </p:nvPr>
        </p:nvSpPr>
        <p:spPr>
          <a:xfrm>
            <a:off x="503934" y="1183897"/>
            <a:ext cx="8217543" cy="3291840"/>
          </a:xfrm>
        </p:spPr>
        <p:txBody>
          <a:bodyPr vert="horz" lIns="91440" tIns="45720" rIns="91440" bIns="45720" rtlCol="0" anchor="t">
            <a:noAutofit/>
          </a:bodyPr>
          <a:lstStyle/>
          <a:p>
            <a:pPr marL="0" indent="0">
              <a:buNone/>
            </a:pPr>
            <a:endParaRPr lang="en-US" sz="1100" dirty="0">
              <a:latin typeface="Noto Sans"/>
              <a:ea typeface="Noto Sans"/>
              <a:cs typeface="Noto Sans"/>
            </a:endParaRPr>
          </a:p>
          <a:p>
            <a:pPr marL="0" indent="0">
              <a:buNone/>
            </a:pPr>
            <a:r>
              <a:rPr lang="en-US" sz="2800" i="1" dirty="0">
                <a:latin typeface="Noto Sans"/>
                <a:ea typeface="Noto Sans"/>
                <a:cs typeface="Noto Sans"/>
              </a:rPr>
              <a:t>What mental health conditions do you hear about most often in your community?</a:t>
            </a:r>
          </a:p>
          <a:p>
            <a:pPr marL="0" indent="0">
              <a:buNone/>
            </a:pPr>
            <a:endParaRPr lang="en-US" sz="2800" i="1" dirty="0">
              <a:latin typeface="Noto Sans"/>
              <a:ea typeface="Noto Sans"/>
              <a:cs typeface="Noto Sans"/>
            </a:endParaRPr>
          </a:p>
          <a:p>
            <a:pPr marL="0" indent="0">
              <a:buNone/>
            </a:pPr>
            <a:r>
              <a:rPr lang="en-US" sz="2800" i="1" dirty="0">
                <a:latin typeface="Noto Sans"/>
                <a:ea typeface="Noto Sans"/>
                <a:cs typeface="Noto Sans"/>
              </a:rPr>
              <a:t>How are these conditions typically viewed, and how does this influence individuals and families?</a:t>
            </a:r>
          </a:p>
          <a:p>
            <a:pPr marL="0" indent="0">
              <a:buNone/>
            </a:pPr>
            <a:endParaRPr lang="en-US" sz="2800" i="1" dirty="0">
              <a:latin typeface="Noto Sans"/>
              <a:ea typeface="Noto Sans"/>
              <a:cs typeface="Noto Sans"/>
            </a:endParaRPr>
          </a:p>
          <a:p>
            <a:pPr marL="0" indent="0">
              <a:buNone/>
            </a:pPr>
            <a:endParaRPr lang="en-US" sz="2800" i="1" dirty="0">
              <a:latin typeface="Noto Sans"/>
              <a:ea typeface="Noto Sans"/>
              <a:cs typeface="Noto Sans"/>
            </a:endParaRPr>
          </a:p>
          <a:p>
            <a:endParaRPr lang="en-US" sz="1400" dirty="0">
              <a:latin typeface="Noto Sans"/>
              <a:ea typeface="Noto Sans"/>
              <a:cs typeface="Noto Sans"/>
            </a:endParaRPr>
          </a:p>
        </p:txBody>
      </p:sp>
    </p:spTree>
    <p:extLst>
      <p:ext uri="{BB962C8B-B14F-4D97-AF65-F5344CB8AC3E}">
        <p14:creationId xmlns:p14="http://schemas.microsoft.com/office/powerpoint/2010/main" val="3267314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7A902D-BE9A-CF21-FB8D-6FBBF3DBC121}"/>
              </a:ext>
            </a:extLst>
          </p:cNvPr>
          <p:cNvSpPr>
            <a:spLocks noGrp="1"/>
          </p:cNvSpPr>
          <p:nvPr>
            <p:ph type="title"/>
          </p:nvPr>
        </p:nvSpPr>
        <p:spPr>
          <a:xfrm>
            <a:off x="628650" y="197922"/>
            <a:ext cx="7185660" cy="625712"/>
          </a:xfrm>
        </p:spPr>
        <p:txBody>
          <a:bodyPr>
            <a:normAutofit/>
          </a:bodyPr>
          <a:lstStyle/>
          <a:p>
            <a:r>
              <a:rPr lang="en-US" dirty="0">
                <a:latin typeface="Noto Sans"/>
                <a:ea typeface="Noto Sans"/>
                <a:cs typeface="Noto Sans"/>
              </a:rPr>
              <a:t>Common Mental Health Conditions</a:t>
            </a:r>
            <a:endParaRPr lang="en-US" dirty="0"/>
          </a:p>
        </p:txBody>
      </p:sp>
      <p:sp>
        <p:nvSpPr>
          <p:cNvPr id="2" name="TextBox 1">
            <a:extLst>
              <a:ext uri="{FF2B5EF4-FFF2-40B4-BE49-F238E27FC236}">
                <a16:creationId xmlns:a16="http://schemas.microsoft.com/office/drawing/2014/main" id="{600C8C8B-78C4-FFFE-AFAD-3A227C38A1A8}"/>
              </a:ext>
            </a:extLst>
          </p:cNvPr>
          <p:cNvSpPr txBox="1"/>
          <p:nvPr/>
        </p:nvSpPr>
        <p:spPr>
          <a:xfrm>
            <a:off x="806200" y="1464668"/>
            <a:ext cx="7705028"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latin typeface="Noto Sans"/>
                <a:ea typeface="Noto Sans"/>
                <a:cs typeface="Noto Sans"/>
              </a:rPr>
              <a:t>Persistent feelings of sadness, hopelessness, and loss of interest in activities.</a:t>
            </a:r>
            <a:endParaRPr lang="en-US" dirty="0"/>
          </a:p>
          <a:p>
            <a:endParaRPr lang="en-US" sz="2400" dirty="0">
              <a:latin typeface="Noto Sans"/>
              <a:ea typeface="Noto Sans"/>
              <a:cs typeface="Noto Sans"/>
            </a:endParaRPr>
          </a:p>
        </p:txBody>
      </p:sp>
      <p:sp>
        <p:nvSpPr>
          <p:cNvPr id="5" name="Content Placeholder 4">
            <a:extLst>
              <a:ext uri="{FF2B5EF4-FFF2-40B4-BE49-F238E27FC236}">
                <a16:creationId xmlns:a16="http://schemas.microsoft.com/office/drawing/2014/main" id="{2951D637-4852-0427-3D37-B15DAB0C429B}"/>
              </a:ext>
            </a:extLst>
          </p:cNvPr>
          <p:cNvSpPr>
            <a:spLocks noGrp="1"/>
          </p:cNvSpPr>
          <p:nvPr>
            <p:ph sz="half" idx="1"/>
          </p:nvPr>
        </p:nvSpPr>
        <p:spPr>
          <a:xfrm>
            <a:off x="628650" y="1114932"/>
            <a:ext cx="3886200" cy="3291840"/>
          </a:xfrm>
        </p:spPr>
        <p:txBody>
          <a:bodyPr vert="horz" lIns="91440" tIns="45720" rIns="91440" bIns="45720" rtlCol="0" anchor="t">
            <a:noAutofit/>
          </a:bodyPr>
          <a:lstStyle/>
          <a:p>
            <a:r>
              <a:rPr lang="en-US" sz="1800" b="1" dirty="0">
                <a:latin typeface="Noto Sans"/>
                <a:ea typeface="Noto Sans"/>
                <a:cs typeface="Noto Sans"/>
              </a:rPr>
              <a:t>Depression</a:t>
            </a:r>
            <a:endParaRPr lang="en-US" sz="1800" b="1" dirty="0"/>
          </a:p>
          <a:p>
            <a:endParaRPr lang="en-US" sz="1800" b="1" dirty="0"/>
          </a:p>
          <a:p>
            <a:endParaRPr lang="en-US" sz="1800" b="1" dirty="0"/>
          </a:p>
          <a:p>
            <a:r>
              <a:rPr lang="en-US" sz="1800" b="1" dirty="0">
                <a:latin typeface="Noto Sans"/>
                <a:ea typeface="Noto Sans"/>
                <a:cs typeface="Noto Sans"/>
              </a:rPr>
              <a:t>Anxiety Disorder</a:t>
            </a:r>
            <a:endParaRPr lang="en-US" sz="1800" b="1" dirty="0"/>
          </a:p>
          <a:p>
            <a:endParaRPr lang="en-US" sz="1800" b="1" dirty="0"/>
          </a:p>
          <a:p>
            <a:endParaRPr lang="en-US" sz="1800" b="1" dirty="0"/>
          </a:p>
          <a:p>
            <a:r>
              <a:rPr lang="en-US" sz="1800" b="1" dirty="0">
                <a:latin typeface="Noto Sans"/>
                <a:ea typeface="Noto Sans"/>
                <a:cs typeface="Noto Sans"/>
              </a:rPr>
              <a:t>Trauma-Related Disorders</a:t>
            </a:r>
            <a:endParaRPr lang="en-US" sz="1600" b="1" dirty="0"/>
          </a:p>
        </p:txBody>
      </p:sp>
      <p:sp>
        <p:nvSpPr>
          <p:cNvPr id="6" name="TextBox 5">
            <a:extLst>
              <a:ext uri="{FF2B5EF4-FFF2-40B4-BE49-F238E27FC236}">
                <a16:creationId xmlns:a16="http://schemas.microsoft.com/office/drawing/2014/main" id="{C79ED908-485B-0D66-311E-2F20B00F97DB}"/>
              </a:ext>
            </a:extLst>
          </p:cNvPr>
          <p:cNvSpPr txBox="1"/>
          <p:nvPr/>
        </p:nvSpPr>
        <p:spPr>
          <a:xfrm>
            <a:off x="805888" y="2574644"/>
            <a:ext cx="8096489"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Noto Sans"/>
                <a:ea typeface="Noto Sans"/>
                <a:cs typeface="Noto Sans"/>
              </a:rPr>
              <a:t>Excessive worry, fear, and physical symptoms like increased heart rate or restlessness.</a:t>
            </a:r>
          </a:p>
        </p:txBody>
      </p:sp>
      <p:sp>
        <p:nvSpPr>
          <p:cNvPr id="7" name="TextBox 6">
            <a:extLst>
              <a:ext uri="{FF2B5EF4-FFF2-40B4-BE49-F238E27FC236}">
                <a16:creationId xmlns:a16="http://schemas.microsoft.com/office/drawing/2014/main" id="{89673485-B778-68BA-C0DB-6ADFDCC44DB6}"/>
              </a:ext>
            </a:extLst>
          </p:cNvPr>
          <p:cNvSpPr txBox="1"/>
          <p:nvPr/>
        </p:nvSpPr>
        <p:spPr>
          <a:xfrm>
            <a:off x="805887" y="3688707"/>
            <a:ext cx="785776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latin typeface="Noto Sans"/>
                <a:ea typeface="Noto Sans"/>
                <a:cs typeface="Noto Sans"/>
              </a:rPr>
              <a:t>Emotional and behavioral responses to distressing or life-threatening events, including PTSD (post-traumatic stress disorder).</a:t>
            </a:r>
          </a:p>
        </p:txBody>
      </p:sp>
    </p:spTree>
    <p:extLst>
      <p:ext uri="{BB962C8B-B14F-4D97-AF65-F5344CB8AC3E}">
        <p14:creationId xmlns:p14="http://schemas.microsoft.com/office/powerpoint/2010/main" val="1243325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7312E-CF6E-9DFC-DBCF-76E1D22D496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04C82DF-0A22-52A4-FDDE-48375A4DF85E}"/>
              </a:ext>
            </a:extLst>
          </p:cNvPr>
          <p:cNvSpPr>
            <a:spLocks noGrp="1"/>
          </p:cNvSpPr>
          <p:nvPr>
            <p:ph type="title"/>
          </p:nvPr>
        </p:nvSpPr>
        <p:spPr>
          <a:xfrm>
            <a:off x="628650" y="197922"/>
            <a:ext cx="7185660" cy="625712"/>
          </a:xfrm>
        </p:spPr>
        <p:txBody>
          <a:bodyPr>
            <a:normAutofit/>
          </a:bodyPr>
          <a:lstStyle/>
          <a:p>
            <a:r>
              <a:rPr lang="en-US" dirty="0">
                <a:latin typeface="Noto Sans"/>
                <a:ea typeface="Noto Sans"/>
                <a:cs typeface="Noto Sans"/>
              </a:rPr>
              <a:t>Symptoms, causes, and risk factors</a:t>
            </a:r>
            <a:endParaRPr lang="en-US" dirty="0"/>
          </a:p>
        </p:txBody>
      </p:sp>
      <p:sp>
        <p:nvSpPr>
          <p:cNvPr id="2" name="TextBox 1">
            <a:extLst>
              <a:ext uri="{FF2B5EF4-FFF2-40B4-BE49-F238E27FC236}">
                <a16:creationId xmlns:a16="http://schemas.microsoft.com/office/drawing/2014/main" id="{0E9549C6-875D-5056-B673-08DE22560074}"/>
              </a:ext>
            </a:extLst>
          </p:cNvPr>
          <p:cNvSpPr txBox="1"/>
          <p:nvPr/>
        </p:nvSpPr>
        <p:spPr>
          <a:xfrm>
            <a:off x="806200" y="1464668"/>
            <a:ext cx="7705028"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latin typeface="Noto Sans"/>
                <a:ea typeface="Noto Sans"/>
                <a:cs typeface="Noto Sans"/>
              </a:rPr>
              <a:t>Vary by condition but may include emotional, physical, and behavioral changes.</a:t>
            </a:r>
            <a:endParaRPr lang="en-US" sz="2400" dirty="0">
              <a:latin typeface="Noto Sans"/>
              <a:ea typeface="Noto Sans"/>
              <a:cs typeface="Noto Sans"/>
            </a:endParaRPr>
          </a:p>
          <a:p>
            <a:endParaRPr lang="en-US" sz="3200" dirty="0">
              <a:latin typeface="Noto Sans"/>
              <a:ea typeface="Noto Sans"/>
              <a:cs typeface="Noto Sans"/>
            </a:endParaRPr>
          </a:p>
        </p:txBody>
      </p:sp>
      <p:sp>
        <p:nvSpPr>
          <p:cNvPr id="5" name="Content Placeholder 4">
            <a:extLst>
              <a:ext uri="{FF2B5EF4-FFF2-40B4-BE49-F238E27FC236}">
                <a16:creationId xmlns:a16="http://schemas.microsoft.com/office/drawing/2014/main" id="{B8149C05-D05E-92EB-8089-9E323896A08C}"/>
              </a:ext>
            </a:extLst>
          </p:cNvPr>
          <p:cNvSpPr>
            <a:spLocks noGrp="1"/>
          </p:cNvSpPr>
          <p:nvPr>
            <p:ph sz="half" idx="1"/>
          </p:nvPr>
        </p:nvSpPr>
        <p:spPr>
          <a:xfrm>
            <a:off x="628650" y="1114932"/>
            <a:ext cx="3886200" cy="3291840"/>
          </a:xfrm>
        </p:spPr>
        <p:txBody>
          <a:bodyPr vert="horz" lIns="91440" tIns="45720" rIns="91440" bIns="45720" rtlCol="0" anchor="t">
            <a:noAutofit/>
          </a:bodyPr>
          <a:lstStyle/>
          <a:p>
            <a:r>
              <a:rPr lang="en-US" sz="1800" b="1" dirty="0">
                <a:latin typeface="Noto Sans"/>
                <a:ea typeface="Noto Sans"/>
                <a:cs typeface="Noto Sans"/>
              </a:rPr>
              <a:t>Symptoms</a:t>
            </a:r>
            <a:endParaRPr lang="en-US" sz="1800" b="1" dirty="0"/>
          </a:p>
          <a:p>
            <a:endParaRPr lang="en-US" sz="1800" b="1" dirty="0"/>
          </a:p>
          <a:p>
            <a:endParaRPr lang="en-US" sz="1800" b="1" dirty="0"/>
          </a:p>
          <a:p>
            <a:r>
              <a:rPr lang="en-US" sz="1800" b="1" dirty="0">
                <a:latin typeface="Noto Sans"/>
                <a:ea typeface="Noto Sans"/>
                <a:cs typeface="Noto Sans"/>
              </a:rPr>
              <a:t>Causes</a:t>
            </a:r>
            <a:endParaRPr lang="en-US" sz="1800" b="1" dirty="0"/>
          </a:p>
          <a:p>
            <a:endParaRPr lang="en-US" sz="1800" b="1" dirty="0"/>
          </a:p>
          <a:p>
            <a:endParaRPr lang="en-US" sz="1800" b="1" dirty="0"/>
          </a:p>
          <a:p>
            <a:r>
              <a:rPr lang="en-US" sz="1800" b="1" dirty="0">
                <a:latin typeface="Noto Sans"/>
                <a:ea typeface="Noto Sans"/>
                <a:cs typeface="Noto Sans"/>
              </a:rPr>
              <a:t>Risk Factors</a:t>
            </a:r>
            <a:endParaRPr lang="en-US" sz="1600" b="1" dirty="0"/>
          </a:p>
        </p:txBody>
      </p:sp>
      <p:sp>
        <p:nvSpPr>
          <p:cNvPr id="6" name="TextBox 5">
            <a:extLst>
              <a:ext uri="{FF2B5EF4-FFF2-40B4-BE49-F238E27FC236}">
                <a16:creationId xmlns:a16="http://schemas.microsoft.com/office/drawing/2014/main" id="{5E0F528E-60CC-408C-415A-FC34259EAB6A}"/>
              </a:ext>
            </a:extLst>
          </p:cNvPr>
          <p:cNvSpPr txBox="1"/>
          <p:nvPr/>
        </p:nvSpPr>
        <p:spPr>
          <a:xfrm>
            <a:off x="805888" y="2574644"/>
            <a:ext cx="8096489"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latin typeface="Noto Sans"/>
                <a:ea typeface="Noto Sans"/>
                <a:cs typeface="Noto Sans"/>
              </a:rPr>
              <a:t>A combination of genetic, environmental, and psychological factors.</a:t>
            </a:r>
          </a:p>
        </p:txBody>
      </p:sp>
      <p:sp>
        <p:nvSpPr>
          <p:cNvPr id="7" name="TextBox 6">
            <a:extLst>
              <a:ext uri="{FF2B5EF4-FFF2-40B4-BE49-F238E27FC236}">
                <a16:creationId xmlns:a16="http://schemas.microsoft.com/office/drawing/2014/main" id="{D9BE1714-68FE-21A3-2A80-6C0CEDD937DD}"/>
              </a:ext>
            </a:extLst>
          </p:cNvPr>
          <p:cNvSpPr txBox="1"/>
          <p:nvPr/>
        </p:nvSpPr>
        <p:spPr>
          <a:xfrm>
            <a:off x="805887" y="3688707"/>
            <a:ext cx="785776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latin typeface="Noto Sans"/>
                <a:ea typeface="Noto Sans"/>
                <a:cs typeface="Noto Sans"/>
              </a:rPr>
              <a:t>Include family history, trauma exposure, chronic stress, and lack of social support.</a:t>
            </a:r>
          </a:p>
        </p:txBody>
      </p:sp>
    </p:spTree>
    <p:extLst>
      <p:ext uri="{BB962C8B-B14F-4D97-AF65-F5344CB8AC3E}">
        <p14:creationId xmlns:p14="http://schemas.microsoft.com/office/powerpoint/2010/main" val="78612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2EB7B-CC28-5F33-0E77-6682B80DC25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E9890C8-13FF-0864-50C3-3BA4C5C3ED35}"/>
              </a:ext>
            </a:extLst>
          </p:cNvPr>
          <p:cNvSpPr>
            <a:spLocks noGrp="1"/>
          </p:cNvSpPr>
          <p:nvPr>
            <p:ph type="title"/>
          </p:nvPr>
        </p:nvSpPr>
        <p:spPr/>
        <p:txBody>
          <a:bodyPr/>
          <a:lstStyle/>
          <a:p>
            <a:r>
              <a:rPr lang="en-US" dirty="0">
                <a:latin typeface="Noto Sans"/>
                <a:ea typeface="Noto Sans"/>
                <a:cs typeface="Noto Sans"/>
              </a:rPr>
              <a:t>Let's do some research...</a:t>
            </a:r>
            <a:endParaRPr lang="en-US" dirty="0"/>
          </a:p>
        </p:txBody>
      </p:sp>
      <p:sp>
        <p:nvSpPr>
          <p:cNvPr id="2" name="TextBox 1">
            <a:extLst>
              <a:ext uri="{FF2B5EF4-FFF2-40B4-BE49-F238E27FC236}">
                <a16:creationId xmlns:a16="http://schemas.microsoft.com/office/drawing/2014/main" id="{6169E20D-3FE1-5267-E4A7-4B87DAEB5C98}"/>
              </a:ext>
            </a:extLst>
          </p:cNvPr>
          <p:cNvSpPr txBox="1"/>
          <p:nvPr/>
        </p:nvSpPr>
        <p:spPr>
          <a:xfrm>
            <a:off x="638634" y="1287261"/>
            <a:ext cx="7812594"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latin typeface="Noto Sans"/>
                <a:ea typeface="Noto Sans"/>
                <a:cs typeface="Noto Sans"/>
              </a:rPr>
              <a:t>In pairs, use technology (phones, tablets or laptops) to look up the symptoms, possible causes, and risk factors of:</a:t>
            </a:r>
            <a:endParaRPr lang="en-US" sz="2400" dirty="0"/>
          </a:p>
          <a:p>
            <a:pPr marL="285750" indent="-285750">
              <a:buFont typeface="Calibri"/>
              <a:buChar char="-"/>
            </a:pPr>
            <a:r>
              <a:rPr lang="en-US" sz="2400" dirty="0">
                <a:latin typeface="Noto Sans"/>
                <a:ea typeface="Noto Sans"/>
                <a:cs typeface="Noto Sans"/>
              </a:rPr>
              <a:t>Anxiety</a:t>
            </a:r>
            <a:endParaRPr lang="en-US" sz="2400" dirty="0">
              <a:latin typeface="Arial" panose="020B0604020202020204"/>
              <a:ea typeface="Noto Sans"/>
              <a:cs typeface="Arial" panose="020B0604020202020204"/>
            </a:endParaRPr>
          </a:p>
          <a:p>
            <a:pPr marL="285750" indent="-285750">
              <a:buFont typeface="Calibri"/>
              <a:buChar char="-"/>
            </a:pPr>
            <a:r>
              <a:rPr lang="en-US" sz="2400" dirty="0">
                <a:latin typeface="Noto Sans"/>
                <a:ea typeface="Noto Sans"/>
                <a:cs typeface="Noto Sans"/>
              </a:rPr>
              <a:t>Depression</a:t>
            </a:r>
            <a:endParaRPr lang="en-US" sz="2400" dirty="0">
              <a:latin typeface="Arial" panose="020B0604020202020204"/>
              <a:ea typeface="Noto Sans"/>
              <a:cs typeface="Arial" panose="020B0604020202020204"/>
            </a:endParaRPr>
          </a:p>
          <a:p>
            <a:pPr marL="285750" indent="-285750">
              <a:buFont typeface="Calibri"/>
              <a:buChar char="-"/>
            </a:pPr>
            <a:r>
              <a:rPr lang="en-US" sz="2400" dirty="0">
                <a:latin typeface="Noto Sans"/>
                <a:ea typeface="Noto Sans"/>
                <a:cs typeface="Noto Sans"/>
              </a:rPr>
              <a:t>PTSD</a:t>
            </a:r>
            <a:endParaRPr lang="en-US" sz="2400" dirty="0">
              <a:cs typeface="Arial" panose="020B0604020202020204"/>
            </a:endParaRPr>
          </a:p>
          <a:p>
            <a:endParaRPr lang="en-US" sz="2400" dirty="0">
              <a:latin typeface="Noto Sans"/>
              <a:ea typeface="Noto Sans"/>
              <a:cs typeface="Noto Sans"/>
            </a:endParaRPr>
          </a:p>
          <a:p>
            <a:r>
              <a:rPr lang="en-US" sz="2400" dirty="0">
                <a:latin typeface="Noto Sans"/>
                <a:ea typeface="Noto Sans"/>
                <a:cs typeface="Noto Sans"/>
              </a:rPr>
              <a:t>Use the worksheet to write down your answers.</a:t>
            </a:r>
          </a:p>
        </p:txBody>
      </p:sp>
    </p:spTree>
    <p:extLst>
      <p:ext uri="{BB962C8B-B14F-4D97-AF65-F5344CB8AC3E}">
        <p14:creationId xmlns:p14="http://schemas.microsoft.com/office/powerpoint/2010/main" val="243531119"/>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8937FA-411E-478F-BE84-739B8DC3A3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6F2769-7194-4217-93D3-3AF3A4742282}">
  <ds:schemaRefs>
    <ds:schemaRef ds:uri="http://purl.org/dc/terms/"/>
    <ds:schemaRef ds:uri="48e769e3-d160-4238-8758-582613b64169"/>
    <ds:schemaRef ds:uri="http://schemas.microsoft.com/office/2006/documentManagement/types"/>
    <ds:schemaRef ds:uri="http://www.w3.org/XML/1998/namespace"/>
    <ds:schemaRef ds:uri="http://schemas.microsoft.com/office/2006/metadata/properties"/>
    <ds:schemaRef ds:uri="http://purl.org/dc/elements/1.1/"/>
    <ds:schemaRef ds:uri="b5fce80b-0e0a-4fa4-a000-b17fcd0d1776"/>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5988</TotalTime>
  <Words>1249</Words>
  <Application>Microsoft Office PowerPoint</Application>
  <PresentationFormat>On-screen Show (16:9)</PresentationFormat>
  <Paragraphs>133</Paragraphs>
  <Slides>24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Courier New</vt:lpstr>
      <vt:lpstr>Noto Sans</vt:lpstr>
      <vt:lpstr>System Font Regular</vt:lpstr>
      <vt:lpstr>Wingdings</vt:lpstr>
      <vt:lpstr>fhi-360-powerpoint-template-option-a-noto-sans-font</vt:lpstr>
      <vt:lpstr>Session 3</vt:lpstr>
      <vt:lpstr>PowerPoint Presentation</vt:lpstr>
      <vt:lpstr>Our Community Norms </vt:lpstr>
      <vt:lpstr>Icebreaker 1 - Instructions</vt:lpstr>
      <vt:lpstr>Module 1.4 -   Mental Health Conditions</vt:lpstr>
      <vt:lpstr>Think-Pair-Share</vt:lpstr>
      <vt:lpstr>Common Mental Health Conditions</vt:lpstr>
      <vt:lpstr>Symptoms, causes, and risk factors</vt:lpstr>
      <vt:lpstr>Let's do some research...</vt:lpstr>
      <vt:lpstr>Example Scenarios </vt:lpstr>
      <vt:lpstr>Brain (&amp; Bathroom) Break</vt:lpstr>
      <vt:lpstr>The Impact on Individuals, Families, and Communities</vt:lpstr>
      <vt:lpstr>Evidence-based Treatments and Interventions </vt:lpstr>
      <vt:lpstr>Psychotherapy</vt:lpstr>
      <vt:lpstr>2) Medication</vt:lpstr>
      <vt:lpstr>3) Lifestyle Interventions</vt:lpstr>
      <vt:lpstr>Think-Pair-Share</vt:lpstr>
      <vt:lpstr>Module 1.5 -   Recovery and Resilience</vt:lpstr>
      <vt:lpstr>Let's reflect for a moment...</vt:lpstr>
      <vt:lpstr>Recovery          Resilience</vt:lpstr>
      <vt:lpstr>Recovery: The Principles</vt:lpstr>
      <vt:lpstr>The Stages of Recovery</vt:lpstr>
      <vt:lpstr>Case Study</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915</cp:revision>
  <dcterms:created xsi:type="dcterms:W3CDTF">2010-04-12T23:12:02Z</dcterms:created>
  <dcterms:modified xsi:type="dcterms:W3CDTF">2025-05-15T12:58:02Z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16600</vt:r8>
  </property>
</Properties>
</file>